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8"/>
  </p:notesMasterIdLst>
  <p:sldIdLst>
    <p:sldId id="272" r:id="rId2"/>
    <p:sldId id="352" r:id="rId3"/>
    <p:sldId id="353" r:id="rId4"/>
    <p:sldId id="376" r:id="rId5"/>
    <p:sldId id="355" r:id="rId6"/>
    <p:sldId id="364" r:id="rId7"/>
    <p:sldId id="358" r:id="rId8"/>
    <p:sldId id="357" r:id="rId9"/>
    <p:sldId id="359" r:id="rId10"/>
    <p:sldId id="360" r:id="rId11"/>
    <p:sldId id="361" r:id="rId12"/>
    <p:sldId id="362" r:id="rId13"/>
    <p:sldId id="363" r:id="rId14"/>
    <p:sldId id="354" r:id="rId15"/>
    <p:sldId id="375" r:id="rId16"/>
    <p:sldId id="373" r:id="rId17"/>
    <p:sldId id="318" r:id="rId18"/>
    <p:sldId id="368" r:id="rId19"/>
    <p:sldId id="263" r:id="rId20"/>
    <p:sldId id="369" r:id="rId21"/>
    <p:sldId id="370" r:id="rId22"/>
    <p:sldId id="366" r:id="rId23"/>
    <p:sldId id="372" r:id="rId24"/>
    <p:sldId id="365" r:id="rId25"/>
    <p:sldId id="337" r:id="rId26"/>
    <p:sldId id="338" r:id="rId27"/>
  </p:sldIdLst>
  <p:sldSz cx="12192000" cy="6858000"/>
  <p:notesSz cx="6858000" cy="9144000"/>
  <p:custDataLst>
    <p:tags r:id="rId29"/>
  </p:custData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67" autoAdjust="0"/>
    <p:restoredTop sz="50131" autoAdjust="0"/>
  </p:normalViewPr>
  <p:slideViewPr>
    <p:cSldViewPr snapToObjects="1">
      <p:cViewPr varScale="1">
        <p:scale>
          <a:sx n="31" d="100"/>
          <a:sy n="31" d="100"/>
        </p:scale>
        <p:origin x="1896" y="40"/>
      </p:cViewPr>
      <p:guideLst>
        <p:guide orient="horz" pos="2160"/>
        <p:guide pos="3840"/>
      </p:guideLst>
    </p:cSldViewPr>
  </p:slid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34856F-3ED7-4977-BAA4-D81CB2B55A69}"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fr-FR"/>
        </a:p>
      </dgm:t>
    </dgm:pt>
    <dgm:pt modelId="{1AE61393-E0E2-4DC1-8201-9FE8B1007A7C}">
      <dgm:prSet phldrT="[Texte]" custT="1">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fr-FR" sz="2000" dirty="0" smtClean="0"/>
            <a:t>Recherche</a:t>
          </a:r>
          <a:endParaRPr lang="fr-FR" sz="1000" dirty="0"/>
        </a:p>
      </dgm:t>
    </dgm:pt>
    <dgm:pt modelId="{A209C485-0FEB-44C2-8117-4542F80716AC}" type="parTrans" cxnId="{89EEA9C6-7062-41DD-A6A5-B359D7264D8C}">
      <dgm:prSet/>
      <dgm:spPr/>
      <dgm:t>
        <a:bodyPr/>
        <a:lstStyle/>
        <a:p>
          <a:endParaRPr lang="fr-FR"/>
        </a:p>
      </dgm:t>
    </dgm:pt>
    <dgm:pt modelId="{ABDA13DD-F286-4EEE-819C-EDD2CCEA3838}" type="sibTrans" cxnId="{89EEA9C6-7062-41DD-A6A5-B359D7264D8C}">
      <dgm:prSet/>
      <dgm:spPr/>
      <dgm:t>
        <a:bodyPr/>
        <a:lstStyle/>
        <a:p>
          <a:endParaRPr lang="fr-FR"/>
        </a:p>
      </dgm:t>
    </dgm:pt>
    <dgm:pt modelId="{A4101907-7C74-4CD2-8A08-FABD125AF972}">
      <dgm:prSet phldrT="[Texte]">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fr-FR" dirty="0" smtClean="0"/>
            <a:t>Création de la ou des « web </a:t>
          </a:r>
          <a:r>
            <a:rPr lang="fr-FR" dirty="0" err="1" smtClean="0"/>
            <a:t>map</a:t>
          </a:r>
          <a:r>
            <a:rPr lang="fr-FR" dirty="0" smtClean="0"/>
            <a:t> » (ARCGIS ONLINE)</a:t>
          </a:r>
          <a:endParaRPr lang="fr-FR" dirty="0"/>
        </a:p>
      </dgm:t>
    </dgm:pt>
    <dgm:pt modelId="{EA50FBCE-D5AF-44E6-89DF-782C9526703B}" type="parTrans" cxnId="{2B63001E-598F-478D-AD15-D4FDE3D152A0}">
      <dgm:prSet/>
      <dgm:spPr/>
      <dgm:t>
        <a:bodyPr/>
        <a:lstStyle/>
        <a:p>
          <a:endParaRPr lang="fr-FR"/>
        </a:p>
      </dgm:t>
    </dgm:pt>
    <dgm:pt modelId="{A1377B4C-2335-4C7E-A2D2-0E388932A470}" type="sibTrans" cxnId="{2B63001E-598F-478D-AD15-D4FDE3D152A0}">
      <dgm:prSet/>
      <dgm:spPr/>
      <dgm:t>
        <a:bodyPr/>
        <a:lstStyle/>
        <a:p>
          <a:endParaRPr lang="fr-FR"/>
        </a:p>
      </dgm:t>
    </dgm:pt>
    <dgm:pt modelId="{30A1BA9B-2036-46EB-95C7-BB58EE72D6CD}">
      <dgm:prSet phldrT="[Texte]">
        <dgm:style>
          <a:lnRef idx="3">
            <a:schemeClr val="lt1"/>
          </a:lnRef>
          <a:fillRef idx="1">
            <a:schemeClr val="accent2"/>
          </a:fillRef>
          <a:effectRef idx="1">
            <a:schemeClr val="accent2"/>
          </a:effectRef>
          <a:fontRef idx="minor">
            <a:schemeClr val="lt1"/>
          </a:fontRef>
        </dgm:style>
      </dgm:prSet>
      <dgm:spPr>
        <a:ln>
          <a:noFill/>
        </a:ln>
      </dgm:spPr>
      <dgm:t>
        <a:bodyPr/>
        <a:lstStyle/>
        <a:p>
          <a:r>
            <a:rPr lang="fr-FR" dirty="0" smtClean="0"/>
            <a:t>Recherche de la donnée brute sur internet</a:t>
          </a:r>
          <a:endParaRPr lang="fr-FR" dirty="0"/>
        </a:p>
      </dgm:t>
    </dgm:pt>
    <dgm:pt modelId="{5BFD99CD-24C9-4737-87E0-A9FC43EF293F}" type="parTrans" cxnId="{4C47F2FD-8B62-4102-9F47-01AE6A875558}">
      <dgm:prSet/>
      <dgm:spPr/>
      <dgm:t>
        <a:bodyPr/>
        <a:lstStyle/>
        <a:p>
          <a:endParaRPr lang="fr-FR"/>
        </a:p>
      </dgm:t>
    </dgm:pt>
    <dgm:pt modelId="{8EA2E509-6E24-4966-95F2-136EB6EA75B0}" type="sibTrans" cxnId="{4C47F2FD-8B62-4102-9F47-01AE6A875558}">
      <dgm:prSet/>
      <dgm:spPr/>
      <dgm:t>
        <a:bodyPr/>
        <a:lstStyle/>
        <a:p>
          <a:endParaRPr lang="fr-FR"/>
        </a:p>
      </dgm:t>
    </dgm:pt>
    <dgm:pt modelId="{AB52F6DD-6EE2-4FEF-8616-EF0041764771}">
      <dgm:prSet phldrT="[Texte]" custT="1">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fr-FR" sz="1800" dirty="0" smtClean="0"/>
            <a:t>Consolidation (QGIS / KNIME…)</a:t>
          </a:r>
          <a:endParaRPr lang="fr-FR" sz="1800" dirty="0"/>
        </a:p>
      </dgm:t>
    </dgm:pt>
    <dgm:pt modelId="{655D5CBE-0835-489B-8657-3728D9926FB9}" type="parTrans" cxnId="{D66B0CB9-85E5-4D4C-A2C0-EF53DF38BD41}">
      <dgm:prSet/>
      <dgm:spPr/>
      <dgm:t>
        <a:bodyPr/>
        <a:lstStyle/>
        <a:p>
          <a:endParaRPr lang="fr-FR"/>
        </a:p>
      </dgm:t>
    </dgm:pt>
    <dgm:pt modelId="{ABE43512-B94A-4D7D-B1D7-094C48130A37}" type="sibTrans" cxnId="{D66B0CB9-85E5-4D4C-A2C0-EF53DF38BD41}">
      <dgm:prSet/>
      <dgm:spPr/>
      <dgm:t>
        <a:bodyPr/>
        <a:lstStyle/>
        <a:p>
          <a:endParaRPr lang="fr-FR"/>
        </a:p>
      </dgm:t>
    </dgm:pt>
    <dgm:pt modelId="{56B4C37D-4FFB-49B3-8294-340CBF9FAF91}">
      <dgm:prSet phldrT="[Texte]">
        <dgm:style>
          <a:lnRef idx="3">
            <a:schemeClr val="lt1"/>
          </a:lnRef>
          <a:fillRef idx="1">
            <a:schemeClr val="accent4"/>
          </a:fillRef>
          <a:effectRef idx="1">
            <a:schemeClr val="accent4"/>
          </a:effectRef>
          <a:fontRef idx="minor">
            <a:schemeClr val="lt1"/>
          </a:fontRef>
        </dgm:style>
      </dgm:prSet>
      <dgm:spPr>
        <a:ln>
          <a:noFill/>
        </a:ln>
      </dgm:spPr>
      <dgm:t>
        <a:bodyPr/>
        <a:lstStyle/>
        <a:p>
          <a:r>
            <a:rPr lang="fr-FR" dirty="0" smtClean="0"/>
            <a:t>Préparation de la donnée (nettoyage, fusion, </a:t>
          </a:r>
          <a:r>
            <a:rPr lang="fr-FR" dirty="0" err="1" smtClean="0"/>
            <a:t>géotraitement</a:t>
          </a:r>
          <a:r>
            <a:rPr lang="fr-FR" dirty="0" smtClean="0"/>
            <a:t>)</a:t>
          </a:r>
          <a:endParaRPr lang="fr-FR" dirty="0"/>
        </a:p>
      </dgm:t>
    </dgm:pt>
    <dgm:pt modelId="{A9316F4A-06C7-41B4-93EC-25DEBD2D419C}" type="parTrans" cxnId="{0A3140F2-890E-44AC-9E0A-137C3FD4F271}">
      <dgm:prSet/>
      <dgm:spPr/>
      <dgm:t>
        <a:bodyPr/>
        <a:lstStyle/>
        <a:p>
          <a:endParaRPr lang="fr-FR"/>
        </a:p>
      </dgm:t>
    </dgm:pt>
    <dgm:pt modelId="{7A175797-2B8D-4955-A1F5-75F862416168}" type="sibTrans" cxnId="{0A3140F2-890E-44AC-9E0A-137C3FD4F271}">
      <dgm:prSet/>
      <dgm:spPr/>
      <dgm:t>
        <a:bodyPr/>
        <a:lstStyle/>
        <a:p>
          <a:endParaRPr lang="fr-FR"/>
        </a:p>
      </dgm:t>
    </dgm:pt>
    <dgm:pt modelId="{7B670EB9-48D0-46A2-B73F-B2AC5487886B}">
      <dgm:prSet phldrT="[Texte]" custT="1">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fr-FR" sz="1800" dirty="0" smtClean="0"/>
            <a:t>Création  de l’information géographique(QGIS)</a:t>
          </a:r>
          <a:endParaRPr lang="fr-FR" sz="1800" dirty="0"/>
        </a:p>
      </dgm:t>
    </dgm:pt>
    <dgm:pt modelId="{59F866BF-6F2A-4834-9EC0-AE1366E4D648}" type="parTrans" cxnId="{B7D83AB4-E4AD-4AA1-A932-D8681AD388D3}">
      <dgm:prSet/>
      <dgm:spPr/>
      <dgm:t>
        <a:bodyPr/>
        <a:lstStyle/>
        <a:p>
          <a:endParaRPr lang="fr-FR"/>
        </a:p>
      </dgm:t>
    </dgm:pt>
    <dgm:pt modelId="{3FDC5B6E-43CA-44C6-B541-201251F8A590}" type="sibTrans" cxnId="{B7D83AB4-E4AD-4AA1-A932-D8681AD388D3}">
      <dgm:prSet/>
      <dgm:spPr/>
      <dgm:t>
        <a:bodyPr/>
        <a:lstStyle/>
        <a:p>
          <a:endParaRPr lang="fr-FR"/>
        </a:p>
      </dgm:t>
    </dgm:pt>
    <dgm:pt modelId="{BC97CCC1-E9FC-45EA-9FC7-D1D28A0F9E61}">
      <dgm:prSet phldrT="[Texte]" custT="1">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fr-FR" sz="1800" dirty="0" smtClean="0"/>
            <a:t>Export (QGIS)</a:t>
          </a:r>
          <a:endParaRPr lang="fr-FR" sz="1800" dirty="0"/>
        </a:p>
      </dgm:t>
    </dgm:pt>
    <dgm:pt modelId="{D5449A69-4181-4FBE-A408-ADAB663B04D4}" type="parTrans" cxnId="{D1D79418-579D-457D-93C2-9F3A71D22AD8}">
      <dgm:prSet/>
      <dgm:spPr/>
      <dgm:t>
        <a:bodyPr/>
        <a:lstStyle/>
        <a:p>
          <a:endParaRPr lang="fr-FR"/>
        </a:p>
      </dgm:t>
    </dgm:pt>
    <dgm:pt modelId="{BC606686-7CB4-487D-ACEB-17CF4EEF71F1}" type="sibTrans" cxnId="{D1D79418-579D-457D-93C2-9F3A71D22AD8}">
      <dgm:prSet/>
      <dgm:spPr/>
      <dgm:t>
        <a:bodyPr/>
        <a:lstStyle/>
        <a:p>
          <a:endParaRPr lang="fr-FR"/>
        </a:p>
      </dgm:t>
    </dgm:pt>
    <dgm:pt modelId="{858E626C-5281-411C-95FC-D5E1F1F5204D}">
      <dgm:prSet phldrT="[Texte]">
        <dgm:style>
          <a:lnRef idx="3">
            <a:schemeClr val="lt1"/>
          </a:lnRef>
          <a:fillRef idx="1">
            <a:schemeClr val="accent4"/>
          </a:fillRef>
          <a:effectRef idx="1">
            <a:schemeClr val="accent4"/>
          </a:effectRef>
          <a:fontRef idx="minor">
            <a:schemeClr val="lt1"/>
          </a:fontRef>
        </dgm:style>
      </dgm:prSet>
      <dgm:spPr>
        <a:ln>
          <a:noFill/>
        </a:ln>
      </dgm:spPr>
      <dgm:t>
        <a:bodyPr/>
        <a:lstStyle/>
        <a:p>
          <a:r>
            <a:rPr lang="fr-FR" dirty="0" smtClean="0"/>
            <a:t>Export de la ou des couches utiles (</a:t>
          </a:r>
          <a:r>
            <a:rPr lang="fr-FR" dirty="0" err="1" smtClean="0"/>
            <a:t>geojson</a:t>
          </a:r>
          <a:r>
            <a:rPr lang="fr-FR" dirty="0" smtClean="0"/>
            <a:t> ou </a:t>
          </a:r>
          <a:r>
            <a:rPr lang="fr-FR" dirty="0" err="1" smtClean="0"/>
            <a:t>shapefile</a:t>
          </a:r>
          <a:r>
            <a:rPr lang="fr-FR" dirty="0" smtClean="0"/>
            <a:t>)</a:t>
          </a:r>
          <a:endParaRPr lang="fr-FR" dirty="0"/>
        </a:p>
      </dgm:t>
    </dgm:pt>
    <dgm:pt modelId="{649ADE11-953D-4B8D-88FC-178E49F047CD}" type="parTrans" cxnId="{573EECF6-02D5-4293-9237-4B340E2E82AF}">
      <dgm:prSet/>
      <dgm:spPr/>
      <dgm:t>
        <a:bodyPr/>
        <a:lstStyle/>
        <a:p>
          <a:endParaRPr lang="fr-FR"/>
        </a:p>
      </dgm:t>
    </dgm:pt>
    <dgm:pt modelId="{A19B64E6-B0B9-4D7D-A2C8-E724EA847447}" type="sibTrans" cxnId="{573EECF6-02D5-4293-9237-4B340E2E82AF}">
      <dgm:prSet/>
      <dgm:spPr/>
      <dgm:t>
        <a:bodyPr/>
        <a:lstStyle/>
        <a:p>
          <a:endParaRPr lang="fr-FR"/>
        </a:p>
      </dgm:t>
    </dgm:pt>
    <dgm:pt modelId="{DFBA945A-2B06-4B8F-A8E6-B8B6543778E1}">
      <dgm:prSet phldrT="[Texte]" custT="1"/>
      <dgm:spPr/>
      <dgm:t>
        <a:bodyPr/>
        <a:lstStyle/>
        <a:p>
          <a:r>
            <a:rPr lang="fr-FR" sz="1800" dirty="0" smtClean="0"/>
            <a:t>Import (ARCGIS ONLINE) </a:t>
          </a:r>
          <a:endParaRPr lang="fr-FR" sz="1800" dirty="0"/>
        </a:p>
      </dgm:t>
    </dgm:pt>
    <dgm:pt modelId="{6B1439C7-5D64-426D-A088-42A52EACFE0C}" type="parTrans" cxnId="{898BAF6C-45B7-429E-BBA5-7193BD65AC66}">
      <dgm:prSet/>
      <dgm:spPr/>
      <dgm:t>
        <a:bodyPr/>
        <a:lstStyle/>
        <a:p>
          <a:endParaRPr lang="fr-FR"/>
        </a:p>
      </dgm:t>
    </dgm:pt>
    <dgm:pt modelId="{E1E402BC-3989-4C65-BE85-F3F63270DEDF}" type="sibTrans" cxnId="{898BAF6C-45B7-429E-BBA5-7193BD65AC66}">
      <dgm:prSet/>
      <dgm:spPr/>
      <dgm:t>
        <a:bodyPr/>
        <a:lstStyle/>
        <a:p>
          <a:endParaRPr lang="fr-FR"/>
        </a:p>
      </dgm:t>
    </dgm:pt>
    <dgm:pt modelId="{CCEA576E-584C-4358-865F-4142AFEF84E9}">
      <dgm:prSet phldrT="[Texte]">
        <dgm:style>
          <a:lnRef idx="3">
            <a:schemeClr val="lt1"/>
          </a:lnRef>
          <a:fillRef idx="1">
            <a:schemeClr val="accent1"/>
          </a:fillRef>
          <a:effectRef idx="1">
            <a:schemeClr val="accent1"/>
          </a:effectRef>
          <a:fontRef idx="minor">
            <a:schemeClr val="lt1"/>
          </a:fontRef>
        </dgm:style>
      </dgm:prSet>
      <dgm:spPr>
        <a:ln>
          <a:noFill/>
        </a:ln>
      </dgm:spPr>
      <dgm:t>
        <a:bodyPr/>
        <a:lstStyle/>
        <a:p>
          <a:r>
            <a:rPr lang="fr-FR" dirty="0" smtClean="0"/>
            <a:t>Création d’une ou plusieurs couches d’entités hébergées à partir des fichiers  exportés (</a:t>
          </a:r>
          <a:r>
            <a:rPr lang="fr-FR" dirty="0" err="1" smtClean="0"/>
            <a:t>feature</a:t>
          </a:r>
          <a:r>
            <a:rPr lang="fr-FR" dirty="0" smtClean="0"/>
            <a:t> layer)</a:t>
          </a:r>
          <a:endParaRPr lang="fr-FR" dirty="0"/>
        </a:p>
      </dgm:t>
    </dgm:pt>
    <dgm:pt modelId="{97172F02-FD29-44BF-8B21-132368599157}" type="parTrans" cxnId="{220F0210-2BB5-4A10-A9AD-74BE271F2D8C}">
      <dgm:prSet/>
      <dgm:spPr/>
      <dgm:t>
        <a:bodyPr/>
        <a:lstStyle/>
        <a:p>
          <a:endParaRPr lang="fr-FR"/>
        </a:p>
      </dgm:t>
    </dgm:pt>
    <dgm:pt modelId="{60E69464-8225-4012-B68F-EDCAF1D8B1A2}" type="sibTrans" cxnId="{220F0210-2BB5-4A10-A9AD-74BE271F2D8C}">
      <dgm:prSet/>
      <dgm:spPr/>
      <dgm:t>
        <a:bodyPr/>
        <a:lstStyle/>
        <a:p>
          <a:endParaRPr lang="fr-FR"/>
        </a:p>
      </dgm:t>
    </dgm:pt>
    <dgm:pt modelId="{7F1AA178-1F2B-4F45-8CC6-928B5E75E0A4}">
      <dgm:prSet phldrT="[Texte]" custT="1">
        <dgm:style>
          <a:lnRef idx="2">
            <a:schemeClr val="accent4">
              <a:shade val="50000"/>
            </a:schemeClr>
          </a:lnRef>
          <a:fillRef idx="1">
            <a:schemeClr val="accent4"/>
          </a:fillRef>
          <a:effectRef idx="0">
            <a:schemeClr val="accent4"/>
          </a:effectRef>
          <a:fontRef idx="minor">
            <a:schemeClr val="lt1"/>
          </a:fontRef>
        </dgm:style>
      </dgm:prSet>
      <dgm:spPr>
        <a:ln>
          <a:noFill/>
        </a:ln>
      </dgm:spPr>
      <dgm:t>
        <a:bodyPr/>
        <a:lstStyle/>
        <a:p>
          <a:r>
            <a:rPr lang="fr-FR" sz="1400" dirty="0" smtClean="0"/>
            <a:t>Jointure avec les données spatiales</a:t>
          </a:r>
          <a:endParaRPr lang="fr-FR" sz="1400" dirty="0"/>
        </a:p>
      </dgm:t>
    </dgm:pt>
    <dgm:pt modelId="{72EED383-3A7B-475E-A570-61107AF4CDF3}" type="parTrans" cxnId="{F6E06517-E5A9-4914-873C-A3AA160F53A5}">
      <dgm:prSet/>
      <dgm:spPr/>
      <dgm:t>
        <a:bodyPr/>
        <a:lstStyle/>
        <a:p>
          <a:endParaRPr lang="fr-FR"/>
        </a:p>
      </dgm:t>
    </dgm:pt>
    <dgm:pt modelId="{44D4ADE4-929A-49E1-8778-8A837A26DA53}" type="sibTrans" cxnId="{F6E06517-E5A9-4914-873C-A3AA160F53A5}">
      <dgm:prSet/>
      <dgm:spPr/>
      <dgm:t>
        <a:bodyPr/>
        <a:lstStyle/>
        <a:p>
          <a:endParaRPr lang="fr-FR"/>
        </a:p>
      </dgm:t>
    </dgm:pt>
    <dgm:pt modelId="{B08E9B4A-1B10-48F2-ABC6-871617E5449D}">
      <dgm:prSet phldrT="[Texte]">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fr-FR" dirty="0" smtClean="0"/>
            <a:t>Création du Dashboard (ARCGIS ONLINE)</a:t>
          </a:r>
          <a:endParaRPr lang="fr-FR" dirty="0"/>
        </a:p>
      </dgm:t>
    </dgm:pt>
    <dgm:pt modelId="{9B0C70EB-C985-470B-B6B8-4CCC2DBF5CA3}" type="parTrans" cxnId="{F98E7C77-9612-4967-AC43-9DE726840D79}">
      <dgm:prSet/>
      <dgm:spPr/>
      <dgm:t>
        <a:bodyPr/>
        <a:lstStyle/>
        <a:p>
          <a:endParaRPr lang="fr-FR"/>
        </a:p>
      </dgm:t>
    </dgm:pt>
    <dgm:pt modelId="{E20A6A26-3E8A-4B83-8545-A9B8E090C399}" type="sibTrans" cxnId="{F98E7C77-9612-4967-AC43-9DE726840D79}">
      <dgm:prSet/>
      <dgm:spPr/>
      <dgm:t>
        <a:bodyPr/>
        <a:lstStyle/>
        <a:p>
          <a:endParaRPr lang="fr-FR"/>
        </a:p>
      </dgm:t>
    </dgm:pt>
    <dgm:pt modelId="{EC4A3FDE-2847-4D9F-834A-25781B7E286D}">
      <dgm:prSet phldrT="[Texte]" custT="1">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fr-FR" sz="2000" dirty="0" smtClean="0"/>
            <a:t>Définir une problématique (basée sur  un ODD)</a:t>
          </a:r>
          <a:endParaRPr lang="fr-FR" sz="2000" dirty="0"/>
        </a:p>
      </dgm:t>
    </dgm:pt>
    <dgm:pt modelId="{A8ABF05A-7436-483C-8A1F-CC289DC97977}" type="parTrans" cxnId="{6760A50B-A16F-4C41-B971-F044B6BD4572}">
      <dgm:prSet/>
      <dgm:spPr/>
      <dgm:t>
        <a:bodyPr/>
        <a:lstStyle/>
        <a:p>
          <a:endParaRPr lang="fr-FR"/>
        </a:p>
      </dgm:t>
    </dgm:pt>
    <dgm:pt modelId="{601824C4-1AD2-41AB-A192-73D188933AE7}" type="sibTrans" cxnId="{6760A50B-A16F-4C41-B971-F044B6BD4572}">
      <dgm:prSet/>
      <dgm:spPr/>
      <dgm:t>
        <a:bodyPr/>
        <a:lstStyle/>
        <a:p>
          <a:endParaRPr lang="fr-FR"/>
        </a:p>
      </dgm:t>
    </dgm:pt>
    <dgm:pt modelId="{C47D0FAD-BF4C-4C1B-9206-28536CBEEAB0}" type="pres">
      <dgm:prSet presAssocID="{3C34856F-3ED7-4977-BAA4-D81CB2B55A69}" presName="Name0" presStyleCnt="0">
        <dgm:presLayoutVars>
          <dgm:dir/>
          <dgm:animLvl val="lvl"/>
          <dgm:resizeHandles val="exact"/>
        </dgm:presLayoutVars>
      </dgm:prSet>
      <dgm:spPr/>
      <dgm:t>
        <a:bodyPr/>
        <a:lstStyle/>
        <a:p>
          <a:endParaRPr lang="fr-FR"/>
        </a:p>
      </dgm:t>
    </dgm:pt>
    <dgm:pt modelId="{8F2FF6B1-8BFF-4D97-AAC4-C7A0D81EF3D6}" type="pres">
      <dgm:prSet presAssocID="{B08E9B4A-1B10-48F2-ABC6-871617E5449D}" presName="boxAndChildren" presStyleCnt="0"/>
      <dgm:spPr/>
    </dgm:pt>
    <dgm:pt modelId="{3AFF0AD7-96C4-43CD-8186-89750C4293AF}" type="pres">
      <dgm:prSet presAssocID="{B08E9B4A-1B10-48F2-ABC6-871617E5449D}" presName="parentTextBox" presStyleLbl="node1" presStyleIdx="0" presStyleCnt="8"/>
      <dgm:spPr/>
      <dgm:t>
        <a:bodyPr/>
        <a:lstStyle/>
        <a:p>
          <a:endParaRPr lang="fr-FR"/>
        </a:p>
      </dgm:t>
    </dgm:pt>
    <dgm:pt modelId="{F5268006-D70A-4FA2-9715-5A1EDC6F088B}" type="pres">
      <dgm:prSet presAssocID="{A1377B4C-2335-4C7E-A2D2-0E388932A470}" presName="sp" presStyleCnt="0"/>
      <dgm:spPr/>
    </dgm:pt>
    <dgm:pt modelId="{55B4BE12-71E1-4A43-86CD-F44D91D21AF1}" type="pres">
      <dgm:prSet presAssocID="{A4101907-7C74-4CD2-8A08-FABD125AF972}" presName="arrowAndChildren" presStyleCnt="0"/>
      <dgm:spPr/>
    </dgm:pt>
    <dgm:pt modelId="{C7797FAB-0251-4D56-A506-0BBFF18D3327}" type="pres">
      <dgm:prSet presAssocID="{A4101907-7C74-4CD2-8A08-FABD125AF972}" presName="parentTextArrow" presStyleLbl="node1" presStyleIdx="1" presStyleCnt="8"/>
      <dgm:spPr/>
      <dgm:t>
        <a:bodyPr/>
        <a:lstStyle/>
        <a:p>
          <a:endParaRPr lang="fr-FR"/>
        </a:p>
      </dgm:t>
    </dgm:pt>
    <dgm:pt modelId="{E13AF4AC-BB21-4EC8-9E77-339A893E4206}" type="pres">
      <dgm:prSet presAssocID="{E1E402BC-3989-4C65-BE85-F3F63270DEDF}" presName="sp" presStyleCnt="0"/>
      <dgm:spPr/>
    </dgm:pt>
    <dgm:pt modelId="{B5FBA6FB-DEA8-460E-8110-81D54A946827}" type="pres">
      <dgm:prSet presAssocID="{DFBA945A-2B06-4B8F-A8E6-B8B6543778E1}" presName="arrowAndChildren" presStyleCnt="0"/>
      <dgm:spPr/>
    </dgm:pt>
    <dgm:pt modelId="{7C362F58-62B3-4F01-A0DB-4071EDB8F572}" type="pres">
      <dgm:prSet presAssocID="{DFBA945A-2B06-4B8F-A8E6-B8B6543778E1}" presName="parentTextArrow" presStyleLbl="node1" presStyleIdx="1" presStyleCnt="8"/>
      <dgm:spPr/>
      <dgm:t>
        <a:bodyPr/>
        <a:lstStyle/>
        <a:p>
          <a:endParaRPr lang="fr-FR"/>
        </a:p>
      </dgm:t>
    </dgm:pt>
    <dgm:pt modelId="{51E324AF-683E-4E0C-9E89-9911D5B0ECD2}" type="pres">
      <dgm:prSet presAssocID="{DFBA945A-2B06-4B8F-A8E6-B8B6543778E1}" presName="arrow" presStyleLbl="node1" presStyleIdx="2" presStyleCnt="8"/>
      <dgm:spPr/>
      <dgm:t>
        <a:bodyPr/>
        <a:lstStyle/>
        <a:p>
          <a:endParaRPr lang="fr-FR"/>
        </a:p>
      </dgm:t>
    </dgm:pt>
    <dgm:pt modelId="{E1C014EE-F59E-4D69-94F1-F29776BBD35D}" type="pres">
      <dgm:prSet presAssocID="{DFBA945A-2B06-4B8F-A8E6-B8B6543778E1}" presName="descendantArrow" presStyleCnt="0"/>
      <dgm:spPr/>
    </dgm:pt>
    <dgm:pt modelId="{0510820C-C2AB-49A2-ADF7-113ADDCF8E08}" type="pres">
      <dgm:prSet presAssocID="{CCEA576E-584C-4358-865F-4142AFEF84E9}" presName="childTextArrow" presStyleLbl="fgAccFollowNode1" presStyleIdx="0" presStyleCnt="5">
        <dgm:presLayoutVars>
          <dgm:bulletEnabled val="1"/>
        </dgm:presLayoutVars>
      </dgm:prSet>
      <dgm:spPr/>
      <dgm:t>
        <a:bodyPr/>
        <a:lstStyle/>
        <a:p>
          <a:endParaRPr lang="fr-FR"/>
        </a:p>
      </dgm:t>
    </dgm:pt>
    <dgm:pt modelId="{61991012-2EA8-465E-87E2-49DC1BDD0E3F}" type="pres">
      <dgm:prSet presAssocID="{BC606686-7CB4-487D-ACEB-17CF4EEF71F1}" presName="sp" presStyleCnt="0"/>
      <dgm:spPr/>
    </dgm:pt>
    <dgm:pt modelId="{7F131981-20AB-4E9E-882F-9BDA31326C06}" type="pres">
      <dgm:prSet presAssocID="{BC97CCC1-E9FC-45EA-9FC7-D1D28A0F9E61}" presName="arrowAndChildren" presStyleCnt="0"/>
      <dgm:spPr/>
    </dgm:pt>
    <dgm:pt modelId="{76E906DC-E14B-4478-8966-EDF793ACC156}" type="pres">
      <dgm:prSet presAssocID="{BC97CCC1-E9FC-45EA-9FC7-D1D28A0F9E61}" presName="parentTextArrow" presStyleLbl="node1" presStyleIdx="2" presStyleCnt="8"/>
      <dgm:spPr/>
      <dgm:t>
        <a:bodyPr/>
        <a:lstStyle/>
        <a:p>
          <a:endParaRPr lang="fr-FR"/>
        </a:p>
      </dgm:t>
    </dgm:pt>
    <dgm:pt modelId="{FC048221-1536-48B7-B2AC-4C4D9535C28E}" type="pres">
      <dgm:prSet presAssocID="{BC97CCC1-E9FC-45EA-9FC7-D1D28A0F9E61}" presName="arrow" presStyleLbl="node1" presStyleIdx="3" presStyleCnt="8"/>
      <dgm:spPr/>
      <dgm:t>
        <a:bodyPr/>
        <a:lstStyle/>
        <a:p>
          <a:endParaRPr lang="fr-FR"/>
        </a:p>
      </dgm:t>
    </dgm:pt>
    <dgm:pt modelId="{1A93A17C-D75B-41A9-B027-1DC85DA34249}" type="pres">
      <dgm:prSet presAssocID="{BC97CCC1-E9FC-45EA-9FC7-D1D28A0F9E61}" presName="descendantArrow" presStyleCnt="0"/>
      <dgm:spPr/>
    </dgm:pt>
    <dgm:pt modelId="{9345B915-5209-4181-809B-55904DBC1DF4}" type="pres">
      <dgm:prSet presAssocID="{858E626C-5281-411C-95FC-D5E1F1F5204D}" presName="childTextArrow" presStyleLbl="fgAccFollowNode1" presStyleIdx="1" presStyleCnt="5">
        <dgm:presLayoutVars>
          <dgm:bulletEnabled val="1"/>
        </dgm:presLayoutVars>
      </dgm:prSet>
      <dgm:spPr/>
      <dgm:t>
        <a:bodyPr/>
        <a:lstStyle/>
        <a:p>
          <a:endParaRPr lang="fr-FR"/>
        </a:p>
      </dgm:t>
    </dgm:pt>
    <dgm:pt modelId="{9F5E9190-4B81-4786-B791-A145D7061B70}" type="pres">
      <dgm:prSet presAssocID="{3FDC5B6E-43CA-44C6-B541-201251F8A590}" presName="sp" presStyleCnt="0"/>
      <dgm:spPr/>
    </dgm:pt>
    <dgm:pt modelId="{4F184346-4CD9-4ED4-969D-4588E6720147}" type="pres">
      <dgm:prSet presAssocID="{7B670EB9-48D0-46A2-B73F-B2AC5487886B}" presName="arrowAndChildren" presStyleCnt="0"/>
      <dgm:spPr/>
    </dgm:pt>
    <dgm:pt modelId="{1C635111-4730-4ADF-B77B-A6377C196517}" type="pres">
      <dgm:prSet presAssocID="{7B670EB9-48D0-46A2-B73F-B2AC5487886B}" presName="parentTextArrow" presStyleLbl="node1" presStyleIdx="3" presStyleCnt="8"/>
      <dgm:spPr/>
      <dgm:t>
        <a:bodyPr/>
        <a:lstStyle/>
        <a:p>
          <a:endParaRPr lang="fr-FR"/>
        </a:p>
      </dgm:t>
    </dgm:pt>
    <dgm:pt modelId="{BDE2EFCC-2571-4389-B7E9-C423EF7D986F}" type="pres">
      <dgm:prSet presAssocID="{7B670EB9-48D0-46A2-B73F-B2AC5487886B}" presName="arrow" presStyleLbl="node1" presStyleIdx="4" presStyleCnt="8"/>
      <dgm:spPr/>
      <dgm:t>
        <a:bodyPr/>
        <a:lstStyle/>
        <a:p>
          <a:endParaRPr lang="fr-FR"/>
        </a:p>
      </dgm:t>
    </dgm:pt>
    <dgm:pt modelId="{8CCDE825-7061-4F17-91F9-6795FB70A9DE}" type="pres">
      <dgm:prSet presAssocID="{7B670EB9-48D0-46A2-B73F-B2AC5487886B}" presName="descendantArrow" presStyleCnt="0"/>
      <dgm:spPr/>
    </dgm:pt>
    <dgm:pt modelId="{71077374-8B78-42FA-871D-5CB644F440A9}" type="pres">
      <dgm:prSet presAssocID="{7F1AA178-1F2B-4F45-8CC6-928B5E75E0A4}" presName="childTextArrow" presStyleLbl="fgAccFollowNode1" presStyleIdx="2" presStyleCnt="5">
        <dgm:presLayoutVars>
          <dgm:bulletEnabled val="1"/>
        </dgm:presLayoutVars>
      </dgm:prSet>
      <dgm:spPr/>
      <dgm:t>
        <a:bodyPr/>
        <a:lstStyle/>
        <a:p>
          <a:endParaRPr lang="fr-FR"/>
        </a:p>
      </dgm:t>
    </dgm:pt>
    <dgm:pt modelId="{8FF2D9CC-64E5-4FDD-AFBA-880C217CC3CA}" type="pres">
      <dgm:prSet presAssocID="{ABE43512-B94A-4D7D-B1D7-094C48130A37}" presName="sp" presStyleCnt="0"/>
      <dgm:spPr/>
    </dgm:pt>
    <dgm:pt modelId="{F6066216-0E1B-43AB-B8E2-6FC574129288}" type="pres">
      <dgm:prSet presAssocID="{AB52F6DD-6EE2-4FEF-8616-EF0041764771}" presName="arrowAndChildren" presStyleCnt="0"/>
      <dgm:spPr/>
    </dgm:pt>
    <dgm:pt modelId="{D1AEE866-9E9D-4FA5-8BB9-92E51DF93117}" type="pres">
      <dgm:prSet presAssocID="{AB52F6DD-6EE2-4FEF-8616-EF0041764771}" presName="parentTextArrow" presStyleLbl="node1" presStyleIdx="4" presStyleCnt="8"/>
      <dgm:spPr/>
      <dgm:t>
        <a:bodyPr/>
        <a:lstStyle/>
        <a:p>
          <a:endParaRPr lang="fr-FR"/>
        </a:p>
      </dgm:t>
    </dgm:pt>
    <dgm:pt modelId="{7DB7FC6C-0A5B-4DA9-B61E-C6D6FF60BC6E}" type="pres">
      <dgm:prSet presAssocID="{AB52F6DD-6EE2-4FEF-8616-EF0041764771}" presName="arrow" presStyleLbl="node1" presStyleIdx="5" presStyleCnt="8"/>
      <dgm:spPr/>
      <dgm:t>
        <a:bodyPr/>
        <a:lstStyle/>
        <a:p>
          <a:endParaRPr lang="fr-FR"/>
        </a:p>
      </dgm:t>
    </dgm:pt>
    <dgm:pt modelId="{CF832D69-0A28-499E-9786-F91CBA231741}" type="pres">
      <dgm:prSet presAssocID="{AB52F6DD-6EE2-4FEF-8616-EF0041764771}" presName="descendantArrow" presStyleCnt="0"/>
      <dgm:spPr/>
    </dgm:pt>
    <dgm:pt modelId="{76B578DA-3A8C-4317-ADB8-DD73D44314DD}" type="pres">
      <dgm:prSet presAssocID="{56B4C37D-4FFB-49B3-8294-340CBF9FAF91}" presName="childTextArrow" presStyleLbl="fgAccFollowNode1" presStyleIdx="3" presStyleCnt="5">
        <dgm:presLayoutVars>
          <dgm:bulletEnabled val="1"/>
        </dgm:presLayoutVars>
      </dgm:prSet>
      <dgm:spPr/>
      <dgm:t>
        <a:bodyPr/>
        <a:lstStyle/>
        <a:p>
          <a:endParaRPr lang="fr-FR"/>
        </a:p>
      </dgm:t>
    </dgm:pt>
    <dgm:pt modelId="{91EAE664-AEEB-4227-9425-9CA7E44E56FF}" type="pres">
      <dgm:prSet presAssocID="{ABDA13DD-F286-4EEE-819C-EDD2CCEA3838}" presName="sp" presStyleCnt="0"/>
      <dgm:spPr/>
    </dgm:pt>
    <dgm:pt modelId="{1318ED27-A394-4A42-B3DF-E0D81A967E6C}" type="pres">
      <dgm:prSet presAssocID="{1AE61393-E0E2-4DC1-8201-9FE8B1007A7C}" presName="arrowAndChildren" presStyleCnt="0"/>
      <dgm:spPr/>
    </dgm:pt>
    <dgm:pt modelId="{4316177D-9AE2-4D76-A602-D3DD3908D761}" type="pres">
      <dgm:prSet presAssocID="{1AE61393-E0E2-4DC1-8201-9FE8B1007A7C}" presName="parentTextArrow" presStyleLbl="node1" presStyleIdx="5" presStyleCnt="8"/>
      <dgm:spPr/>
      <dgm:t>
        <a:bodyPr/>
        <a:lstStyle/>
        <a:p>
          <a:endParaRPr lang="fr-FR"/>
        </a:p>
      </dgm:t>
    </dgm:pt>
    <dgm:pt modelId="{E2B8E402-0BCC-40DD-9EC9-7618EB800F32}" type="pres">
      <dgm:prSet presAssocID="{1AE61393-E0E2-4DC1-8201-9FE8B1007A7C}" presName="arrow" presStyleLbl="node1" presStyleIdx="6" presStyleCnt="8"/>
      <dgm:spPr/>
      <dgm:t>
        <a:bodyPr/>
        <a:lstStyle/>
        <a:p>
          <a:endParaRPr lang="fr-FR"/>
        </a:p>
      </dgm:t>
    </dgm:pt>
    <dgm:pt modelId="{294B457F-1492-4D81-A304-167908138704}" type="pres">
      <dgm:prSet presAssocID="{1AE61393-E0E2-4DC1-8201-9FE8B1007A7C}" presName="descendantArrow" presStyleCnt="0"/>
      <dgm:spPr/>
    </dgm:pt>
    <dgm:pt modelId="{707641ED-A9B8-4CD4-93E2-410FB920AB5B}" type="pres">
      <dgm:prSet presAssocID="{30A1BA9B-2036-46EB-95C7-BB58EE72D6CD}" presName="childTextArrow" presStyleLbl="fgAccFollowNode1" presStyleIdx="4" presStyleCnt="5">
        <dgm:presLayoutVars>
          <dgm:bulletEnabled val="1"/>
        </dgm:presLayoutVars>
      </dgm:prSet>
      <dgm:spPr/>
      <dgm:t>
        <a:bodyPr/>
        <a:lstStyle/>
        <a:p>
          <a:endParaRPr lang="fr-FR"/>
        </a:p>
      </dgm:t>
    </dgm:pt>
    <dgm:pt modelId="{BF6E3ADE-FD38-445C-8D19-C4A4B298BAFC}" type="pres">
      <dgm:prSet presAssocID="{601824C4-1AD2-41AB-A192-73D188933AE7}" presName="sp" presStyleCnt="0"/>
      <dgm:spPr/>
    </dgm:pt>
    <dgm:pt modelId="{ED0254A1-C509-4EC9-8D0A-F6DF1BC21E01}" type="pres">
      <dgm:prSet presAssocID="{EC4A3FDE-2847-4D9F-834A-25781B7E286D}" presName="arrowAndChildren" presStyleCnt="0"/>
      <dgm:spPr/>
    </dgm:pt>
    <dgm:pt modelId="{1687C3F1-7B87-42D8-952F-E891A4D2E194}" type="pres">
      <dgm:prSet presAssocID="{EC4A3FDE-2847-4D9F-834A-25781B7E286D}" presName="parentTextArrow" presStyleLbl="node1" presStyleIdx="7" presStyleCnt="8"/>
      <dgm:spPr/>
      <dgm:t>
        <a:bodyPr/>
        <a:lstStyle/>
        <a:p>
          <a:endParaRPr lang="fr-FR"/>
        </a:p>
      </dgm:t>
    </dgm:pt>
  </dgm:ptLst>
  <dgm:cxnLst>
    <dgm:cxn modelId="{38F077CF-449D-44B0-8AE4-BA668DA26B59}" type="presOf" srcId="{7B670EB9-48D0-46A2-B73F-B2AC5487886B}" destId="{1C635111-4730-4ADF-B77B-A6377C196517}" srcOrd="0" destOrd="0" presId="urn:microsoft.com/office/officeart/2005/8/layout/process4"/>
    <dgm:cxn modelId="{585926DD-9109-4659-A1C4-72144AA8E194}" type="presOf" srcId="{EC4A3FDE-2847-4D9F-834A-25781B7E286D}" destId="{1687C3F1-7B87-42D8-952F-E891A4D2E194}" srcOrd="0" destOrd="0" presId="urn:microsoft.com/office/officeart/2005/8/layout/process4"/>
    <dgm:cxn modelId="{D1460ADE-C59E-41E8-98FC-573DC4A8A372}" type="presOf" srcId="{7B670EB9-48D0-46A2-B73F-B2AC5487886B}" destId="{BDE2EFCC-2571-4389-B7E9-C423EF7D986F}" srcOrd="1" destOrd="0" presId="urn:microsoft.com/office/officeart/2005/8/layout/process4"/>
    <dgm:cxn modelId="{F98E7C77-9612-4967-AC43-9DE726840D79}" srcId="{3C34856F-3ED7-4977-BAA4-D81CB2B55A69}" destId="{B08E9B4A-1B10-48F2-ABC6-871617E5449D}" srcOrd="7" destOrd="0" parTransId="{9B0C70EB-C985-470B-B6B8-4CCC2DBF5CA3}" sibTransId="{E20A6A26-3E8A-4B83-8545-A9B8E090C399}"/>
    <dgm:cxn modelId="{2B63001E-598F-478D-AD15-D4FDE3D152A0}" srcId="{3C34856F-3ED7-4977-BAA4-D81CB2B55A69}" destId="{A4101907-7C74-4CD2-8A08-FABD125AF972}" srcOrd="6" destOrd="0" parTransId="{EA50FBCE-D5AF-44E6-89DF-782C9526703B}" sibTransId="{A1377B4C-2335-4C7E-A2D2-0E388932A470}"/>
    <dgm:cxn modelId="{0A8C3B9F-E9EB-4EFC-9EBC-8930D3F6B288}" type="presOf" srcId="{3C34856F-3ED7-4977-BAA4-D81CB2B55A69}" destId="{C47D0FAD-BF4C-4C1B-9206-28536CBEEAB0}" srcOrd="0" destOrd="0" presId="urn:microsoft.com/office/officeart/2005/8/layout/process4"/>
    <dgm:cxn modelId="{220F0210-2BB5-4A10-A9AD-74BE271F2D8C}" srcId="{DFBA945A-2B06-4B8F-A8E6-B8B6543778E1}" destId="{CCEA576E-584C-4358-865F-4142AFEF84E9}" srcOrd="0" destOrd="0" parTransId="{97172F02-FD29-44BF-8B21-132368599157}" sibTransId="{60E69464-8225-4012-B68F-EDCAF1D8B1A2}"/>
    <dgm:cxn modelId="{6760A50B-A16F-4C41-B971-F044B6BD4572}" srcId="{3C34856F-3ED7-4977-BAA4-D81CB2B55A69}" destId="{EC4A3FDE-2847-4D9F-834A-25781B7E286D}" srcOrd="0" destOrd="0" parTransId="{A8ABF05A-7436-483C-8A1F-CC289DC97977}" sibTransId="{601824C4-1AD2-41AB-A192-73D188933AE7}"/>
    <dgm:cxn modelId="{D66B0CB9-85E5-4D4C-A2C0-EF53DF38BD41}" srcId="{3C34856F-3ED7-4977-BAA4-D81CB2B55A69}" destId="{AB52F6DD-6EE2-4FEF-8616-EF0041764771}" srcOrd="2" destOrd="0" parTransId="{655D5CBE-0835-489B-8657-3728D9926FB9}" sibTransId="{ABE43512-B94A-4D7D-B1D7-094C48130A37}"/>
    <dgm:cxn modelId="{D1D79418-579D-457D-93C2-9F3A71D22AD8}" srcId="{3C34856F-3ED7-4977-BAA4-D81CB2B55A69}" destId="{BC97CCC1-E9FC-45EA-9FC7-D1D28A0F9E61}" srcOrd="4" destOrd="0" parTransId="{D5449A69-4181-4FBE-A408-ADAB663B04D4}" sibTransId="{BC606686-7CB4-487D-ACEB-17CF4EEF71F1}"/>
    <dgm:cxn modelId="{898BAF6C-45B7-429E-BBA5-7193BD65AC66}" srcId="{3C34856F-3ED7-4977-BAA4-D81CB2B55A69}" destId="{DFBA945A-2B06-4B8F-A8E6-B8B6543778E1}" srcOrd="5" destOrd="0" parTransId="{6B1439C7-5D64-426D-A088-42A52EACFE0C}" sibTransId="{E1E402BC-3989-4C65-BE85-F3F63270DEDF}"/>
    <dgm:cxn modelId="{4C47F2FD-8B62-4102-9F47-01AE6A875558}" srcId="{1AE61393-E0E2-4DC1-8201-9FE8B1007A7C}" destId="{30A1BA9B-2036-46EB-95C7-BB58EE72D6CD}" srcOrd="0" destOrd="0" parTransId="{5BFD99CD-24C9-4737-87E0-A9FC43EF293F}" sibTransId="{8EA2E509-6E24-4966-95F2-136EB6EA75B0}"/>
    <dgm:cxn modelId="{440D604C-C6F0-494E-A4F1-DD0B94A45B9A}" type="presOf" srcId="{AB52F6DD-6EE2-4FEF-8616-EF0041764771}" destId="{7DB7FC6C-0A5B-4DA9-B61E-C6D6FF60BC6E}" srcOrd="1" destOrd="0" presId="urn:microsoft.com/office/officeart/2005/8/layout/process4"/>
    <dgm:cxn modelId="{0A23AB59-EEA7-4467-8309-CAE68ABDC2EB}" type="presOf" srcId="{DFBA945A-2B06-4B8F-A8E6-B8B6543778E1}" destId="{7C362F58-62B3-4F01-A0DB-4071EDB8F572}" srcOrd="0" destOrd="0" presId="urn:microsoft.com/office/officeart/2005/8/layout/process4"/>
    <dgm:cxn modelId="{89EEA9C6-7062-41DD-A6A5-B359D7264D8C}" srcId="{3C34856F-3ED7-4977-BAA4-D81CB2B55A69}" destId="{1AE61393-E0E2-4DC1-8201-9FE8B1007A7C}" srcOrd="1" destOrd="0" parTransId="{A209C485-0FEB-44C2-8117-4542F80716AC}" sibTransId="{ABDA13DD-F286-4EEE-819C-EDD2CCEA3838}"/>
    <dgm:cxn modelId="{F6E06517-E5A9-4914-873C-A3AA160F53A5}" srcId="{7B670EB9-48D0-46A2-B73F-B2AC5487886B}" destId="{7F1AA178-1F2B-4F45-8CC6-928B5E75E0A4}" srcOrd="0" destOrd="0" parTransId="{72EED383-3A7B-475E-A570-61107AF4CDF3}" sibTransId="{44D4ADE4-929A-49E1-8778-8A837A26DA53}"/>
    <dgm:cxn modelId="{0A3140F2-890E-44AC-9E0A-137C3FD4F271}" srcId="{AB52F6DD-6EE2-4FEF-8616-EF0041764771}" destId="{56B4C37D-4FFB-49B3-8294-340CBF9FAF91}" srcOrd="0" destOrd="0" parTransId="{A9316F4A-06C7-41B4-93EC-25DEBD2D419C}" sibTransId="{7A175797-2B8D-4955-A1F5-75F862416168}"/>
    <dgm:cxn modelId="{1251CF93-2B95-46EC-9D97-7B54F77B5454}" type="presOf" srcId="{B08E9B4A-1B10-48F2-ABC6-871617E5449D}" destId="{3AFF0AD7-96C4-43CD-8186-89750C4293AF}" srcOrd="0" destOrd="0" presId="urn:microsoft.com/office/officeart/2005/8/layout/process4"/>
    <dgm:cxn modelId="{C491D1C4-F540-4274-B280-FA247A9BFD45}" type="presOf" srcId="{858E626C-5281-411C-95FC-D5E1F1F5204D}" destId="{9345B915-5209-4181-809B-55904DBC1DF4}" srcOrd="0" destOrd="0" presId="urn:microsoft.com/office/officeart/2005/8/layout/process4"/>
    <dgm:cxn modelId="{4CF712F2-A65B-4989-9767-256C616884FC}" type="presOf" srcId="{7F1AA178-1F2B-4F45-8CC6-928B5E75E0A4}" destId="{71077374-8B78-42FA-871D-5CB644F440A9}" srcOrd="0" destOrd="0" presId="urn:microsoft.com/office/officeart/2005/8/layout/process4"/>
    <dgm:cxn modelId="{0F511F86-138A-46A6-B64C-1EA8F97EAD92}" type="presOf" srcId="{DFBA945A-2B06-4B8F-A8E6-B8B6543778E1}" destId="{51E324AF-683E-4E0C-9E89-9911D5B0ECD2}" srcOrd="1" destOrd="0" presId="urn:microsoft.com/office/officeart/2005/8/layout/process4"/>
    <dgm:cxn modelId="{EECF2415-8A55-4693-9449-19FA14963FC1}" type="presOf" srcId="{BC97CCC1-E9FC-45EA-9FC7-D1D28A0F9E61}" destId="{76E906DC-E14B-4478-8966-EDF793ACC156}" srcOrd="0" destOrd="0" presId="urn:microsoft.com/office/officeart/2005/8/layout/process4"/>
    <dgm:cxn modelId="{E242D45B-2CC3-408B-A7FC-B589627CC33B}" type="presOf" srcId="{30A1BA9B-2036-46EB-95C7-BB58EE72D6CD}" destId="{707641ED-A9B8-4CD4-93E2-410FB920AB5B}" srcOrd="0" destOrd="0" presId="urn:microsoft.com/office/officeart/2005/8/layout/process4"/>
    <dgm:cxn modelId="{5FC121D1-2CA9-42E2-894A-DCBA60F125C6}" type="presOf" srcId="{56B4C37D-4FFB-49B3-8294-340CBF9FAF91}" destId="{76B578DA-3A8C-4317-ADB8-DD73D44314DD}" srcOrd="0" destOrd="0" presId="urn:microsoft.com/office/officeart/2005/8/layout/process4"/>
    <dgm:cxn modelId="{B0A322E2-81CC-465D-A3EA-0F3F4D9F139D}" type="presOf" srcId="{A4101907-7C74-4CD2-8A08-FABD125AF972}" destId="{C7797FAB-0251-4D56-A506-0BBFF18D3327}" srcOrd="0" destOrd="0" presId="urn:microsoft.com/office/officeart/2005/8/layout/process4"/>
    <dgm:cxn modelId="{CDC00EB7-CA26-46B4-AF09-97169750F9C0}" type="presOf" srcId="{AB52F6DD-6EE2-4FEF-8616-EF0041764771}" destId="{D1AEE866-9E9D-4FA5-8BB9-92E51DF93117}" srcOrd="0" destOrd="0" presId="urn:microsoft.com/office/officeart/2005/8/layout/process4"/>
    <dgm:cxn modelId="{573EECF6-02D5-4293-9237-4B340E2E82AF}" srcId="{BC97CCC1-E9FC-45EA-9FC7-D1D28A0F9E61}" destId="{858E626C-5281-411C-95FC-D5E1F1F5204D}" srcOrd="0" destOrd="0" parTransId="{649ADE11-953D-4B8D-88FC-178E49F047CD}" sibTransId="{A19B64E6-B0B9-4D7D-A2C8-E724EA847447}"/>
    <dgm:cxn modelId="{B7D83AB4-E4AD-4AA1-A932-D8681AD388D3}" srcId="{3C34856F-3ED7-4977-BAA4-D81CB2B55A69}" destId="{7B670EB9-48D0-46A2-B73F-B2AC5487886B}" srcOrd="3" destOrd="0" parTransId="{59F866BF-6F2A-4834-9EC0-AE1366E4D648}" sibTransId="{3FDC5B6E-43CA-44C6-B541-201251F8A590}"/>
    <dgm:cxn modelId="{D4473E56-2580-4877-B579-563790142EE2}" type="presOf" srcId="{BC97CCC1-E9FC-45EA-9FC7-D1D28A0F9E61}" destId="{FC048221-1536-48B7-B2AC-4C4D9535C28E}" srcOrd="1" destOrd="0" presId="urn:microsoft.com/office/officeart/2005/8/layout/process4"/>
    <dgm:cxn modelId="{EFF5C518-516C-4D90-9451-0A4979A33345}" type="presOf" srcId="{CCEA576E-584C-4358-865F-4142AFEF84E9}" destId="{0510820C-C2AB-49A2-ADF7-113ADDCF8E08}" srcOrd="0" destOrd="0" presId="urn:microsoft.com/office/officeart/2005/8/layout/process4"/>
    <dgm:cxn modelId="{1E32AA92-959E-47BB-B076-B3FD09955EAE}" type="presOf" srcId="{1AE61393-E0E2-4DC1-8201-9FE8B1007A7C}" destId="{E2B8E402-0BCC-40DD-9EC9-7618EB800F32}" srcOrd="1" destOrd="0" presId="urn:microsoft.com/office/officeart/2005/8/layout/process4"/>
    <dgm:cxn modelId="{374BCF5E-EC56-4B72-A202-5265FC9309D0}" type="presOf" srcId="{1AE61393-E0E2-4DC1-8201-9FE8B1007A7C}" destId="{4316177D-9AE2-4D76-A602-D3DD3908D761}" srcOrd="0" destOrd="0" presId="urn:microsoft.com/office/officeart/2005/8/layout/process4"/>
    <dgm:cxn modelId="{E444F05E-FFE8-4A7A-AC73-C4415EFA5A35}" type="presParOf" srcId="{C47D0FAD-BF4C-4C1B-9206-28536CBEEAB0}" destId="{8F2FF6B1-8BFF-4D97-AAC4-C7A0D81EF3D6}" srcOrd="0" destOrd="0" presId="urn:microsoft.com/office/officeart/2005/8/layout/process4"/>
    <dgm:cxn modelId="{0C601809-539B-49EB-843A-72F24F108632}" type="presParOf" srcId="{8F2FF6B1-8BFF-4D97-AAC4-C7A0D81EF3D6}" destId="{3AFF0AD7-96C4-43CD-8186-89750C4293AF}" srcOrd="0" destOrd="0" presId="urn:microsoft.com/office/officeart/2005/8/layout/process4"/>
    <dgm:cxn modelId="{F4773138-71BA-4AD8-B3C5-FB7598A69EE6}" type="presParOf" srcId="{C47D0FAD-BF4C-4C1B-9206-28536CBEEAB0}" destId="{F5268006-D70A-4FA2-9715-5A1EDC6F088B}" srcOrd="1" destOrd="0" presId="urn:microsoft.com/office/officeart/2005/8/layout/process4"/>
    <dgm:cxn modelId="{54AE9520-ECA3-4B19-BE08-CD1CB0652881}" type="presParOf" srcId="{C47D0FAD-BF4C-4C1B-9206-28536CBEEAB0}" destId="{55B4BE12-71E1-4A43-86CD-F44D91D21AF1}" srcOrd="2" destOrd="0" presId="urn:microsoft.com/office/officeart/2005/8/layout/process4"/>
    <dgm:cxn modelId="{69547689-6E32-43FD-9DD9-C45A4C467EEA}" type="presParOf" srcId="{55B4BE12-71E1-4A43-86CD-F44D91D21AF1}" destId="{C7797FAB-0251-4D56-A506-0BBFF18D3327}" srcOrd="0" destOrd="0" presId="urn:microsoft.com/office/officeart/2005/8/layout/process4"/>
    <dgm:cxn modelId="{0AB67BCC-881A-4DEA-82D9-7BF456D177D3}" type="presParOf" srcId="{C47D0FAD-BF4C-4C1B-9206-28536CBEEAB0}" destId="{E13AF4AC-BB21-4EC8-9E77-339A893E4206}" srcOrd="3" destOrd="0" presId="urn:microsoft.com/office/officeart/2005/8/layout/process4"/>
    <dgm:cxn modelId="{435B6B78-04E5-47B4-9462-BCBA6813C986}" type="presParOf" srcId="{C47D0FAD-BF4C-4C1B-9206-28536CBEEAB0}" destId="{B5FBA6FB-DEA8-460E-8110-81D54A946827}" srcOrd="4" destOrd="0" presId="urn:microsoft.com/office/officeart/2005/8/layout/process4"/>
    <dgm:cxn modelId="{2BE2AF11-4578-4EAF-AF44-2F630F0B1563}" type="presParOf" srcId="{B5FBA6FB-DEA8-460E-8110-81D54A946827}" destId="{7C362F58-62B3-4F01-A0DB-4071EDB8F572}" srcOrd="0" destOrd="0" presId="urn:microsoft.com/office/officeart/2005/8/layout/process4"/>
    <dgm:cxn modelId="{2B59730F-40C4-4F61-BC9B-BEBE3FFA44EE}" type="presParOf" srcId="{B5FBA6FB-DEA8-460E-8110-81D54A946827}" destId="{51E324AF-683E-4E0C-9E89-9911D5B0ECD2}" srcOrd="1" destOrd="0" presId="urn:microsoft.com/office/officeart/2005/8/layout/process4"/>
    <dgm:cxn modelId="{0299E4D4-A42E-410C-BFCD-ABA5FCB3503C}" type="presParOf" srcId="{B5FBA6FB-DEA8-460E-8110-81D54A946827}" destId="{E1C014EE-F59E-4D69-94F1-F29776BBD35D}" srcOrd="2" destOrd="0" presId="urn:microsoft.com/office/officeart/2005/8/layout/process4"/>
    <dgm:cxn modelId="{23AC90BE-9A15-422B-B03E-FEECD8718BDD}" type="presParOf" srcId="{E1C014EE-F59E-4D69-94F1-F29776BBD35D}" destId="{0510820C-C2AB-49A2-ADF7-113ADDCF8E08}" srcOrd="0" destOrd="0" presId="urn:microsoft.com/office/officeart/2005/8/layout/process4"/>
    <dgm:cxn modelId="{6F6AFE05-FE87-4D98-BADD-E52C53D19097}" type="presParOf" srcId="{C47D0FAD-BF4C-4C1B-9206-28536CBEEAB0}" destId="{61991012-2EA8-465E-87E2-49DC1BDD0E3F}" srcOrd="5" destOrd="0" presId="urn:microsoft.com/office/officeart/2005/8/layout/process4"/>
    <dgm:cxn modelId="{C499FC48-C682-48D6-854E-C9757AA7B0F1}" type="presParOf" srcId="{C47D0FAD-BF4C-4C1B-9206-28536CBEEAB0}" destId="{7F131981-20AB-4E9E-882F-9BDA31326C06}" srcOrd="6" destOrd="0" presId="urn:microsoft.com/office/officeart/2005/8/layout/process4"/>
    <dgm:cxn modelId="{9B1CB02C-4344-49F8-B204-563050D81FB0}" type="presParOf" srcId="{7F131981-20AB-4E9E-882F-9BDA31326C06}" destId="{76E906DC-E14B-4478-8966-EDF793ACC156}" srcOrd="0" destOrd="0" presId="urn:microsoft.com/office/officeart/2005/8/layout/process4"/>
    <dgm:cxn modelId="{5F8F74D8-5825-4209-B5A5-3F3CB1B79F7E}" type="presParOf" srcId="{7F131981-20AB-4E9E-882F-9BDA31326C06}" destId="{FC048221-1536-48B7-B2AC-4C4D9535C28E}" srcOrd="1" destOrd="0" presId="urn:microsoft.com/office/officeart/2005/8/layout/process4"/>
    <dgm:cxn modelId="{CA5BD1EC-07A6-4E8E-BEDE-0159ECA2066B}" type="presParOf" srcId="{7F131981-20AB-4E9E-882F-9BDA31326C06}" destId="{1A93A17C-D75B-41A9-B027-1DC85DA34249}" srcOrd="2" destOrd="0" presId="urn:microsoft.com/office/officeart/2005/8/layout/process4"/>
    <dgm:cxn modelId="{33525B7A-B97F-43C0-9122-EF9591CAA503}" type="presParOf" srcId="{1A93A17C-D75B-41A9-B027-1DC85DA34249}" destId="{9345B915-5209-4181-809B-55904DBC1DF4}" srcOrd="0" destOrd="0" presId="urn:microsoft.com/office/officeart/2005/8/layout/process4"/>
    <dgm:cxn modelId="{E812A1F3-420F-46CB-9B66-C5B1DDEACD38}" type="presParOf" srcId="{C47D0FAD-BF4C-4C1B-9206-28536CBEEAB0}" destId="{9F5E9190-4B81-4786-B791-A145D7061B70}" srcOrd="7" destOrd="0" presId="urn:microsoft.com/office/officeart/2005/8/layout/process4"/>
    <dgm:cxn modelId="{6FBB25D5-369D-49AD-8B5A-4EF8B023D744}" type="presParOf" srcId="{C47D0FAD-BF4C-4C1B-9206-28536CBEEAB0}" destId="{4F184346-4CD9-4ED4-969D-4588E6720147}" srcOrd="8" destOrd="0" presId="urn:microsoft.com/office/officeart/2005/8/layout/process4"/>
    <dgm:cxn modelId="{7A8633E5-ACA9-40F6-B8FD-54AE4168AE33}" type="presParOf" srcId="{4F184346-4CD9-4ED4-969D-4588E6720147}" destId="{1C635111-4730-4ADF-B77B-A6377C196517}" srcOrd="0" destOrd="0" presId="urn:microsoft.com/office/officeart/2005/8/layout/process4"/>
    <dgm:cxn modelId="{D27B1301-3C4C-4F2C-8B4F-D97B72E16ECD}" type="presParOf" srcId="{4F184346-4CD9-4ED4-969D-4588E6720147}" destId="{BDE2EFCC-2571-4389-B7E9-C423EF7D986F}" srcOrd="1" destOrd="0" presId="urn:microsoft.com/office/officeart/2005/8/layout/process4"/>
    <dgm:cxn modelId="{DEB7B0F5-045B-4B16-BDB7-33E01AEC410F}" type="presParOf" srcId="{4F184346-4CD9-4ED4-969D-4588E6720147}" destId="{8CCDE825-7061-4F17-91F9-6795FB70A9DE}" srcOrd="2" destOrd="0" presId="urn:microsoft.com/office/officeart/2005/8/layout/process4"/>
    <dgm:cxn modelId="{F17FB921-5633-4EFD-B993-260348262413}" type="presParOf" srcId="{8CCDE825-7061-4F17-91F9-6795FB70A9DE}" destId="{71077374-8B78-42FA-871D-5CB644F440A9}" srcOrd="0" destOrd="0" presId="urn:microsoft.com/office/officeart/2005/8/layout/process4"/>
    <dgm:cxn modelId="{1AB39B41-CA16-4704-914A-14EE32F1F244}" type="presParOf" srcId="{C47D0FAD-BF4C-4C1B-9206-28536CBEEAB0}" destId="{8FF2D9CC-64E5-4FDD-AFBA-880C217CC3CA}" srcOrd="9" destOrd="0" presId="urn:microsoft.com/office/officeart/2005/8/layout/process4"/>
    <dgm:cxn modelId="{2695188D-5548-488E-ABD5-2541B327804A}" type="presParOf" srcId="{C47D0FAD-BF4C-4C1B-9206-28536CBEEAB0}" destId="{F6066216-0E1B-43AB-B8E2-6FC574129288}" srcOrd="10" destOrd="0" presId="urn:microsoft.com/office/officeart/2005/8/layout/process4"/>
    <dgm:cxn modelId="{40F27421-CA7B-4E90-9DBB-8C12DC38BF0C}" type="presParOf" srcId="{F6066216-0E1B-43AB-B8E2-6FC574129288}" destId="{D1AEE866-9E9D-4FA5-8BB9-92E51DF93117}" srcOrd="0" destOrd="0" presId="urn:microsoft.com/office/officeart/2005/8/layout/process4"/>
    <dgm:cxn modelId="{1C4D9A04-C773-4F0A-A657-42A0B646C62C}" type="presParOf" srcId="{F6066216-0E1B-43AB-B8E2-6FC574129288}" destId="{7DB7FC6C-0A5B-4DA9-B61E-C6D6FF60BC6E}" srcOrd="1" destOrd="0" presId="urn:microsoft.com/office/officeart/2005/8/layout/process4"/>
    <dgm:cxn modelId="{F95D508E-30CE-4672-8DEB-DD74C45510B0}" type="presParOf" srcId="{F6066216-0E1B-43AB-B8E2-6FC574129288}" destId="{CF832D69-0A28-499E-9786-F91CBA231741}" srcOrd="2" destOrd="0" presId="urn:microsoft.com/office/officeart/2005/8/layout/process4"/>
    <dgm:cxn modelId="{39B04EF5-A17C-4AE5-8E8F-E667EF5BA230}" type="presParOf" srcId="{CF832D69-0A28-499E-9786-F91CBA231741}" destId="{76B578DA-3A8C-4317-ADB8-DD73D44314DD}" srcOrd="0" destOrd="0" presId="urn:microsoft.com/office/officeart/2005/8/layout/process4"/>
    <dgm:cxn modelId="{4D60B53A-963B-4511-8645-390272CD40B3}" type="presParOf" srcId="{C47D0FAD-BF4C-4C1B-9206-28536CBEEAB0}" destId="{91EAE664-AEEB-4227-9425-9CA7E44E56FF}" srcOrd="11" destOrd="0" presId="urn:microsoft.com/office/officeart/2005/8/layout/process4"/>
    <dgm:cxn modelId="{47B8F96E-7658-4E93-96AE-3E06867EE16C}" type="presParOf" srcId="{C47D0FAD-BF4C-4C1B-9206-28536CBEEAB0}" destId="{1318ED27-A394-4A42-B3DF-E0D81A967E6C}" srcOrd="12" destOrd="0" presId="urn:microsoft.com/office/officeart/2005/8/layout/process4"/>
    <dgm:cxn modelId="{AF7BA101-D965-49E9-A873-699F3504DCAE}" type="presParOf" srcId="{1318ED27-A394-4A42-B3DF-E0D81A967E6C}" destId="{4316177D-9AE2-4D76-A602-D3DD3908D761}" srcOrd="0" destOrd="0" presId="urn:microsoft.com/office/officeart/2005/8/layout/process4"/>
    <dgm:cxn modelId="{32A221D4-2C1D-48BB-9DEF-CBFE1E3B7678}" type="presParOf" srcId="{1318ED27-A394-4A42-B3DF-E0D81A967E6C}" destId="{E2B8E402-0BCC-40DD-9EC9-7618EB800F32}" srcOrd="1" destOrd="0" presId="urn:microsoft.com/office/officeart/2005/8/layout/process4"/>
    <dgm:cxn modelId="{3E4EBF6F-AA3F-426C-9C9B-5CBD16F1C2EB}" type="presParOf" srcId="{1318ED27-A394-4A42-B3DF-E0D81A967E6C}" destId="{294B457F-1492-4D81-A304-167908138704}" srcOrd="2" destOrd="0" presId="urn:microsoft.com/office/officeart/2005/8/layout/process4"/>
    <dgm:cxn modelId="{C8D9C146-FE9B-46F9-851D-ED9B89F714E1}" type="presParOf" srcId="{294B457F-1492-4D81-A304-167908138704}" destId="{707641ED-A9B8-4CD4-93E2-410FB920AB5B}" srcOrd="0" destOrd="0" presId="urn:microsoft.com/office/officeart/2005/8/layout/process4"/>
    <dgm:cxn modelId="{56715560-504B-435F-9C6B-0882811DE5A2}" type="presParOf" srcId="{C47D0FAD-BF4C-4C1B-9206-28536CBEEAB0}" destId="{BF6E3ADE-FD38-445C-8D19-C4A4B298BAFC}" srcOrd="13" destOrd="0" presId="urn:microsoft.com/office/officeart/2005/8/layout/process4"/>
    <dgm:cxn modelId="{657AC2A5-AC77-476D-9240-9E11096EE2CC}" type="presParOf" srcId="{C47D0FAD-BF4C-4C1B-9206-28536CBEEAB0}" destId="{ED0254A1-C509-4EC9-8D0A-F6DF1BC21E01}" srcOrd="14" destOrd="0" presId="urn:microsoft.com/office/officeart/2005/8/layout/process4"/>
    <dgm:cxn modelId="{7D867702-E121-4723-9551-CD7EE035A362}" type="presParOf" srcId="{ED0254A1-C509-4EC9-8D0A-F6DF1BC21E01}" destId="{1687C3F1-7B87-42D8-952F-E891A4D2E194}"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FF0AD7-96C4-43CD-8186-89750C4293AF}">
      <dsp:nvSpPr>
        <dsp:cNvPr id="0" name=""/>
        <dsp:cNvSpPr/>
      </dsp:nvSpPr>
      <dsp:spPr>
        <a:xfrm>
          <a:off x="0" y="4952346"/>
          <a:ext cx="8128000" cy="464343"/>
        </a:xfrm>
        <a:prstGeom prst="rect">
          <a:avLst/>
        </a:prstGeom>
        <a:solidFill>
          <a:schemeClr val="accent1"/>
        </a:solidFill>
        <a:ln w="12700" cap="flat" cmpd="sng" algn="ctr">
          <a:solidFill>
            <a:schemeClr val="accent1">
              <a:shade val="50000"/>
            </a:schemeClr>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fr-FR" sz="1600" kern="1200" dirty="0" smtClean="0"/>
            <a:t>Création du Dashboard (ARCGIS ONLINE)</a:t>
          </a:r>
          <a:endParaRPr lang="fr-FR" sz="1600" kern="1200" dirty="0"/>
        </a:p>
      </dsp:txBody>
      <dsp:txXfrm>
        <a:off x="0" y="4952346"/>
        <a:ext cx="8128000" cy="464343"/>
      </dsp:txXfrm>
    </dsp:sp>
    <dsp:sp modelId="{C7797FAB-0251-4D56-A506-0BBFF18D3327}">
      <dsp:nvSpPr>
        <dsp:cNvPr id="0" name=""/>
        <dsp:cNvSpPr/>
      </dsp:nvSpPr>
      <dsp:spPr>
        <a:xfrm rot="10800000">
          <a:off x="0" y="4245150"/>
          <a:ext cx="8128000" cy="714160"/>
        </a:xfrm>
        <a:prstGeom prst="upArrowCallout">
          <a:avLst/>
        </a:prstGeom>
        <a:solidFill>
          <a:schemeClr val="accent1"/>
        </a:solidFill>
        <a:ln w="12700" cap="flat" cmpd="sng" algn="ctr">
          <a:solidFill>
            <a:schemeClr val="accent1">
              <a:shade val="50000"/>
            </a:schemeClr>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fr-FR" sz="1600" kern="1200" dirty="0" smtClean="0"/>
            <a:t>Création de la ou des « web </a:t>
          </a:r>
          <a:r>
            <a:rPr lang="fr-FR" sz="1600" kern="1200" dirty="0" err="1" smtClean="0"/>
            <a:t>map</a:t>
          </a:r>
          <a:r>
            <a:rPr lang="fr-FR" sz="1600" kern="1200" dirty="0" smtClean="0"/>
            <a:t> » (ARCGIS ONLINE)</a:t>
          </a:r>
          <a:endParaRPr lang="fr-FR" sz="1600" kern="1200" dirty="0"/>
        </a:p>
      </dsp:txBody>
      <dsp:txXfrm rot="10800000">
        <a:off x="0" y="4245150"/>
        <a:ext cx="8128000" cy="464040"/>
      </dsp:txXfrm>
    </dsp:sp>
    <dsp:sp modelId="{51E324AF-683E-4E0C-9E89-9911D5B0ECD2}">
      <dsp:nvSpPr>
        <dsp:cNvPr id="0" name=""/>
        <dsp:cNvSpPr/>
      </dsp:nvSpPr>
      <dsp:spPr>
        <a:xfrm rot="10800000">
          <a:off x="0" y="3537954"/>
          <a:ext cx="8128000" cy="714160"/>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fr-FR" sz="1800" kern="1200" dirty="0" smtClean="0"/>
            <a:t>Import (ARCGIS ONLINE) </a:t>
          </a:r>
          <a:endParaRPr lang="fr-FR" sz="1800" kern="1200" dirty="0"/>
        </a:p>
      </dsp:txBody>
      <dsp:txXfrm rot="-10800000">
        <a:off x="0" y="3537954"/>
        <a:ext cx="8128000" cy="250670"/>
      </dsp:txXfrm>
    </dsp:sp>
    <dsp:sp modelId="{0510820C-C2AB-49A2-ADF7-113ADDCF8E08}">
      <dsp:nvSpPr>
        <dsp:cNvPr id="0" name=""/>
        <dsp:cNvSpPr/>
      </dsp:nvSpPr>
      <dsp:spPr>
        <a:xfrm>
          <a:off x="0" y="3788625"/>
          <a:ext cx="8128000" cy="213534"/>
        </a:xfrm>
        <a:prstGeom prst="rect">
          <a:avLst/>
        </a:prstGeom>
        <a:solidFill>
          <a:schemeClr val="accent1"/>
        </a:solidFill>
        <a:ln w="19050" cap="flat" cmpd="sng" algn="ctr">
          <a:noFill/>
          <a:prstDash val="solid"/>
          <a:miter lim="800000"/>
        </a:ln>
        <a:effectLst/>
      </dsp:spPr>
      <dsp:style>
        <a:lnRef idx="3">
          <a:schemeClr val="lt1"/>
        </a:lnRef>
        <a:fillRef idx="1">
          <a:schemeClr val="accent1"/>
        </a:fillRef>
        <a:effectRef idx="1">
          <a:schemeClr val="accent1"/>
        </a:effectRef>
        <a:fontRef idx="minor">
          <a:schemeClr val="lt1"/>
        </a:fontRef>
      </dsp:style>
      <dsp:txBody>
        <a:bodyPr spcFirstLastPara="0" vert="horz" wrap="square" lIns="85344" tIns="15240" rIns="85344" bIns="15240" numCol="1" spcCol="1270" anchor="ctr" anchorCtr="0">
          <a:noAutofit/>
        </a:bodyPr>
        <a:lstStyle/>
        <a:p>
          <a:pPr lvl="0" algn="ctr" defTabSz="533400">
            <a:lnSpc>
              <a:spcPct val="90000"/>
            </a:lnSpc>
            <a:spcBef>
              <a:spcPct val="0"/>
            </a:spcBef>
            <a:spcAft>
              <a:spcPct val="35000"/>
            </a:spcAft>
          </a:pPr>
          <a:r>
            <a:rPr lang="fr-FR" sz="1200" kern="1200" dirty="0" smtClean="0"/>
            <a:t>Création d’une ou plusieurs couches d’entités hébergées à partir des fichiers  exportés (</a:t>
          </a:r>
          <a:r>
            <a:rPr lang="fr-FR" sz="1200" kern="1200" dirty="0" err="1" smtClean="0"/>
            <a:t>feature</a:t>
          </a:r>
          <a:r>
            <a:rPr lang="fr-FR" sz="1200" kern="1200" dirty="0" smtClean="0"/>
            <a:t> layer)</a:t>
          </a:r>
          <a:endParaRPr lang="fr-FR" sz="1200" kern="1200" dirty="0"/>
        </a:p>
      </dsp:txBody>
      <dsp:txXfrm>
        <a:off x="0" y="3788625"/>
        <a:ext cx="8128000" cy="213534"/>
      </dsp:txXfrm>
    </dsp:sp>
    <dsp:sp modelId="{FC048221-1536-48B7-B2AC-4C4D9535C28E}">
      <dsp:nvSpPr>
        <dsp:cNvPr id="0" name=""/>
        <dsp:cNvSpPr/>
      </dsp:nvSpPr>
      <dsp:spPr>
        <a:xfrm rot="10800000">
          <a:off x="0" y="2830759"/>
          <a:ext cx="8128000" cy="714160"/>
        </a:xfrm>
        <a:prstGeom prst="upArrowCallout">
          <a:avLst/>
        </a:prstGeom>
        <a:solidFill>
          <a:schemeClr val="accent4"/>
        </a:solidFill>
        <a:ln w="12700" cap="flat" cmpd="sng" algn="ctr">
          <a:solidFill>
            <a:schemeClr val="accent4">
              <a:shade val="50000"/>
            </a:schemeClr>
          </a:solidFill>
          <a:prstDash val="solid"/>
          <a:miter lim="800000"/>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fr-FR" sz="1800" kern="1200" dirty="0" smtClean="0"/>
            <a:t>Export (QGIS)</a:t>
          </a:r>
          <a:endParaRPr lang="fr-FR" sz="1800" kern="1200" dirty="0"/>
        </a:p>
      </dsp:txBody>
      <dsp:txXfrm rot="-10800000">
        <a:off x="0" y="2830759"/>
        <a:ext cx="8128000" cy="250670"/>
      </dsp:txXfrm>
    </dsp:sp>
    <dsp:sp modelId="{9345B915-5209-4181-809B-55904DBC1DF4}">
      <dsp:nvSpPr>
        <dsp:cNvPr id="0" name=""/>
        <dsp:cNvSpPr/>
      </dsp:nvSpPr>
      <dsp:spPr>
        <a:xfrm>
          <a:off x="0" y="3081429"/>
          <a:ext cx="8128000" cy="213534"/>
        </a:xfrm>
        <a:prstGeom prst="rect">
          <a:avLst/>
        </a:prstGeom>
        <a:solidFill>
          <a:schemeClr val="accent4"/>
        </a:solidFill>
        <a:ln w="19050" cap="flat" cmpd="sng" algn="ctr">
          <a:noFill/>
          <a:prstDash val="solid"/>
          <a:miter lim="800000"/>
        </a:ln>
        <a:effectLst/>
      </dsp:spPr>
      <dsp:style>
        <a:lnRef idx="3">
          <a:schemeClr val="lt1"/>
        </a:lnRef>
        <a:fillRef idx="1">
          <a:schemeClr val="accent4"/>
        </a:fillRef>
        <a:effectRef idx="1">
          <a:schemeClr val="accent4"/>
        </a:effectRef>
        <a:fontRef idx="minor">
          <a:schemeClr val="lt1"/>
        </a:fontRef>
      </dsp:style>
      <dsp:txBody>
        <a:bodyPr spcFirstLastPara="0" vert="horz" wrap="square" lIns="85344" tIns="15240" rIns="85344" bIns="15240" numCol="1" spcCol="1270" anchor="ctr" anchorCtr="0">
          <a:noAutofit/>
        </a:bodyPr>
        <a:lstStyle/>
        <a:p>
          <a:pPr lvl="0" algn="ctr" defTabSz="533400">
            <a:lnSpc>
              <a:spcPct val="90000"/>
            </a:lnSpc>
            <a:spcBef>
              <a:spcPct val="0"/>
            </a:spcBef>
            <a:spcAft>
              <a:spcPct val="35000"/>
            </a:spcAft>
          </a:pPr>
          <a:r>
            <a:rPr lang="fr-FR" sz="1200" kern="1200" dirty="0" smtClean="0"/>
            <a:t>Export de la ou des couches utiles (</a:t>
          </a:r>
          <a:r>
            <a:rPr lang="fr-FR" sz="1200" kern="1200" dirty="0" err="1" smtClean="0"/>
            <a:t>geojson</a:t>
          </a:r>
          <a:r>
            <a:rPr lang="fr-FR" sz="1200" kern="1200" dirty="0" smtClean="0"/>
            <a:t> ou </a:t>
          </a:r>
          <a:r>
            <a:rPr lang="fr-FR" sz="1200" kern="1200" dirty="0" err="1" smtClean="0"/>
            <a:t>shapefile</a:t>
          </a:r>
          <a:r>
            <a:rPr lang="fr-FR" sz="1200" kern="1200" dirty="0" smtClean="0"/>
            <a:t>)</a:t>
          </a:r>
          <a:endParaRPr lang="fr-FR" sz="1200" kern="1200" dirty="0"/>
        </a:p>
      </dsp:txBody>
      <dsp:txXfrm>
        <a:off x="0" y="3081429"/>
        <a:ext cx="8128000" cy="213534"/>
      </dsp:txXfrm>
    </dsp:sp>
    <dsp:sp modelId="{BDE2EFCC-2571-4389-B7E9-C423EF7D986F}">
      <dsp:nvSpPr>
        <dsp:cNvPr id="0" name=""/>
        <dsp:cNvSpPr/>
      </dsp:nvSpPr>
      <dsp:spPr>
        <a:xfrm rot="10800000">
          <a:off x="0" y="2123563"/>
          <a:ext cx="8128000" cy="714160"/>
        </a:xfrm>
        <a:prstGeom prst="upArrowCallout">
          <a:avLst/>
        </a:prstGeom>
        <a:solidFill>
          <a:schemeClr val="accent4"/>
        </a:solidFill>
        <a:ln w="12700" cap="flat" cmpd="sng" algn="ctr">
          <a:solidFill>
            <a:schemeClr val="accent4">
              <a:shade val="50000"/>
            </a:schemeClr>
          </a:solidFill>
          <a:prstDash val="solid"/>
          <a:miter lim="800000"/>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fr-FR" sz="1800" kern="1200" dirty="0" smtClean="0"/>
            <a:t>Création  de l’information géographique(QGIS)</a:t>
          </a:r>
          <a:endParaRPr lang="fr-FR" sz="1800" kern="1200" dirty="0"/>
        </a:p>
      </dsp:txBody>
      <dsp:txXfrm rot="-10800000">
        <a:off x="0" y="2123563"/>
        <a:ext cx="8128000" cy="250670"/>
      </dsp:txXfrm>
    </dsp:sp>
    <dsp:sp modelId="{71077374-8B78-42FA-871D-5CB644F440A9}">
      <dsp:nvSpPr>
        <dsp:cNvPr id="0" name=""/>
        <dsp:cNvSpPr/>
      </dsp:nvSpPr>
      <dsp:spPr>
        <a:xfrm>
          <a:off x="0" y="2374234"/>
          <a:ext cx="8128000" cy="213534"/>
        </a:xfrm>
        <a:prstGeom prst="rect">
          <a:avLst/>
        </a:prstGeom>
        <a:solidFill>
          <a:schemeClr val="accent4"/>
        </a:solidFill>
        <a:ln w="12700" cap="flat" cmpd="sng" algn="ctr">
          <a:noFill/>
          <a:prstDash val="solid"/>
          <a:miter lim="800000"/>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fr-FR" sz="1400" kern="1200" dirty="0" smtClean="0"/>
            <a:t>Jointure avec les données spatiales</a:t>
          </a:r>
          <a:endParaRPr lang="fr-FR" sz="1400" kern="1200" dirty="0"/>
        </a:p>
      </dsp:txBody>
      <dsp:txXfrm>
        <a:off x="0" y="2374234"/>
        <a:ext cx="8128000" cy="213534"/>
      </dsp:txXfrm>
    </dsp:sp>
    <dsp:sp modelId="{7DB7FC6C-0A5B-4DA9-B61E-C6D6FF60BC6E}">
      <dsp:nvSpPr>
        <dsp:cNvPr id="0" name=""/>
        <dsp:cNvSpPr/>
      </dsp:nvSpPr>
      <dsp:spPr>
        <a:xfrm rot="10800000">
          <a:off x="0" y="1416368"/>
          <a:ext cx="8128000" cy="714160"/>
        </a:xfrm>
        <a:prstGeom prst="upArrowCallout">
          <a:avLst/>
        </a:prstGeom>
        <a:solidFill>
          <a:schemeClr val="accent4"/>
        </a:solidFill>
        <a:ln w="12700" cap="flat" cmpd="sng" algn="ctr">
          <a:solidFill>
            <a:schemeClr val="accent4">
              <a:shade val="50000"/>
            </a:schemeClr>
          </a:solidFill>
          <a:prstDash val="solid"/>
          <a:miter lim="800000"/>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fr-FR" sz="1800" kern="1200" dirty="0" smtClean="0"/>
            <a:t>Consolidation (QGIS / KNIME…)</a:t>
          </a:r>
          <a:endParaRPr lang="fr-FR" sz="1800" kern="1200" dirty="0"/>
        </a:p>
      </dsp:txBody>
      <dsp:txXfrm rot="-10800000">
        <a:off x="0" y="1416368"/>
        <a:ext cx="8128000" cy="250670"/>
      </dsp:txXfrm>
    </dsp:sp>
    <dsp:sp modelId="{76B578DA-3A8C-4317-ADB8-DD73D44314DD}">
      <dsp:nvSpPr>
        <dsp:cNvPr id="0" name=""/>
        <dsp:cNvSpPr/>
      </dsp:nvSpPr>
      <dsp:spPr>
        <a:xfrm>
          <a:off x="0" y="1667038"/>
          <a:ext cx="8128000" cy="213534"/>
        </a:xfrm>
        <a:prstGeom prst="rect">
          <a:avLst/>
        </a:prstGeom>
        <a:solidFill>
          <a:schemeClr val="accent4"/>
        </a:solidFill>
        <a:ln w="19050" cap="flat" cmpd="sng" algn="ctr">
          <a:noFill/>
          <a:prstDash val="solid"/>
          <a:miter lim="800000"/>
        </a:ln>
        <a:effectLst/>
      </dsp:spPr>
      <dsp:style>
        <a:lnRef idx="3">
          <a:schemeClr val="lt1"/>
        </a:lnRef>
        <a:fillRef idx="1">
          <a:schemeClr val="accent4"/>
        </a:fillRef>
        <a:effectRef idx="1">
          <a:schemeClr val="accent4"/>
        </a:effectRef>
        <a:fontRef idx="minor">
          <a:schemeClr val="lt1"/>
        </a:fontRef>
      </dsp:style>
      <dsp:txBody>
        <a:bodyPr spcFirstLastPara="0" vert="horz" wrap="square" lIns="85344" tIns="15240" rIns="85344" bIns="15240" numCol="1" spcCol="1270" anchor="ctr" anchorCtr="0">
          <a:noAutofit/>
        </a:bodyPr>
        <a:lstStyle/>
        <a:p>
          <a:pPr lvl="0" algn="ctr" defTabSz="533400">
            <a:lnSpc>
              <a:spcPct val="90000"/>
            </a:lnSpc>
            <a:spcBef>
              <a:spcPct val="0"/>
            </a:spcBef>
            <a:spcAft>
              <a:spcPct val="35000"/>
            </a:spcAft>
          </a:pPr>
          <a:r>
            <a:rPr lang="fr-FR" sz="1200" kern="1200" dirty="0" smtClean="0"/>
            <a:t>Préparation de la donnée (nettoyage, fusion, </a:t>
          </a:r>
          <a:r>
            <a:rPr lang="fr-FR" sz="1200" kern="1200" dirty="0" err="1" smtClean="0"/>
            <a:t>géotraitement</a:t>
          </a:r>
          <a:r>
            <a:rPr lang="fr-FR" sz="1200" kern="1200" dirty="0" smtClean="0"/>
            <a:t>)</a:t>
          </a:r>
          <a:endParaRPr lang="fr-FR" sz="1200" kern="1200" dirty="0"/>
        </a:p>
      </dsp:txBody>
      <dsp:txXfrm>
        <a:off x="0" y="1667038"/>
        <a:ext cx="8128000" cy="213534"/>
      </dsp:txXfrm>
    </dsp:sp>
    <dsp:sp modelId="{E2B8E402-0BCC-40DD-9EC9-7618EB800F32}">
      <dsp:nvSpPr>
        <dsp:cNvPr id="0" name=""/>
        <dsp:cNvSpPr/>
      </dsp:nvSpPr>
      <dsp:spPr>
        <a:xfrm rot="10800000">
          <a:off x="0" y="709172"/>
          <a:ext cx="8128000" cy="714160"/>
        </a:xfrm>
        <a:prstGeom prst="upArrowCallout">
          <a:avLst/>
        </a:prstGeom>
        <a:solidFill>
          <a:schemeClr val="accent2"/>
        </a:solidFill>
        <a:ln w="12700" cap="flat" cmpd="sng" algn="ctr">
          <a:solidFill>
            <a:schemeClr val="accent2">
              <a:shade val="5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fr-FR" sz="2000" kern="1200" dirty="0" smtClean="0"/>
            <a:t>Recherche</a:t>
          </a:r>
          <a:endParaRPr lang="fr-FR" sz="1000" kern="1200" dirty="0"/>
        </a:p>
      </dsp:txBody>
      <dsp:txXfrm rot="-10800000">
        <a:off x="0" y="709172"/>
        <a:ext cx="8128000" cy="250670"/>
      </dsp:txXfrm>
    </dsp:sp>
    <dsp:sp modelId="{707641ED-A9B8-4CD4-93E2-410FB920AB5B}">
      <dsp:nvSpPr>
        <dsp:cNvPr id="0" name=""/>
        <dsp:cNvSpPr/>
      </dsp:nvSpPr>
      <dsp:spPr>
        <a:xfrm>
          <a:off x="0" y="959843"/>
          <a:ext cx="8128000" cy="213534"/>
        </a:xfrm>
        <a:prstGeom prst="rect">
          <a:avLst/>
        </a:prstGeom>
        <a:solidFill>
          <a:schemeClr val="accent2"/>
        </a:solidFill>
        <a:ln w="19050" cap="flat" cmpd="sng" algn="ctr">
          <a:noFill/>
          <a:prstDash val="solid"/>
          <a:miter lim="800000"/>
        </a:ln>
        <a:effectLst/>
      </dsp:spPr>
      <dsp:style>
        <a:lnRef idx="3">
          <a:schemeClr val="lt1"/>
        </a:lnRef>
        <a:fillRef idx="1">
          <a:schemeClr val="accent2"/>
        </a:fillRef>
        <a:effectRef idx="1">
          <a:schemeClr val="accent2"/>
        </a:effectRef>
        <a:fontRef idx="minor">
          <a:schemeClr val="lt1"/>
        </a:fontRef>
      </dsp:style>
      <dsp:txBody>
        <a:bodyPr spcFirstLastPara="0" vert="horz" wrap="square" lIns="85344" tIns="15240" rIns="85344" bIns="15240" numCol="1" spcCol="1270" anchor="ctr" anchorCtr="0">
          <a:noAutofit/>
        </a:bodyPr>
        <a:lstStyle/>
        <a:p>
          <a:pPr lvl="0" algn="ctr" defTabSz="533400">
            <a:lnSpc>
              <a:spcPct val="90000"/>
            </a:lnSpc>
            <a:spcBef>
              <a:spcPct val="0"/>
            </a:spcBef>
            <a:spcAft>
              <a:spcPct val="35000"/>
            </a:spcAft>
          </a:pPr>
          <a:r>
            <a:rPr lang="fr-FR" sz="1200" kern="1200" dirty="0" smtClean="0"/>
            <a:t>Recherche de la donnée brute sur internet</a:t>
          </a:r>
          <a:endParaRPr lang="fr-FR" sz="1200" kern="1200" dirty="0"/>
        </a:p>
      </dsp:txBody>
      <dsp:txXfrm>
        <a:off x="0" y="959843"/>
        <a:ext cx="8128000" cy="213534"/>
      </dsp:txXfrm>
    </dsp:sp>
    <dsp:sp modelId="{1687C3F1-7B87-42D8-952F-E891A4D2E194}">
      <dsp:nvSpPr>
        <dsp:cNvPr id="0" name=""/>
        <dsp:cNvSpPr/>
      </dsp:nvSpPr>
      <dsp:spPr>
        <a:xfrm rot="10800000">
          <a:off x="0" y="1977"/>
          <a:ext cx="8128000" cy="714160"/>
        </a:xfrm>
        <a:prstGeom prst="upArrowCallout">
          <a:avLst/>
        </a:prstGeom>
        <a:solidFill>
          <a:schemeClr val="accent2"/>
        </a:solidFill>
        <a:ln w="12700" cap="flat" cmpd="sng" algn="ctr">
          <a:solidFill>
            <a:schemeClr val="accent2">
              <a:shade val="5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fr-FR" sz="2000" kern="1200" dirty="0" smtClean="0"/>
            <a:t>Définir une problématique (basée sur  un ODD)</a:t>
          </a:r>
          <a:endParaRPr lang="fr-FR" sz="2000" kern="1200" dirty="0"/>
        </a:p>
      </dsp:txBody>
      <dsp:txXfrm rot="10800000">
        <a:off x="0" y="1977"/>
        <a:ext cx="8128000" cy="464040"/>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224EA6-FFD2-4119-B5E5-7628198CD82F}" type="datetimeFigureOut">
              <a:rPr lang="fr-FR" smtClean="0"/>
              <a:t>16/12/2022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F5BC46-FDA7-4662-BAA9-E4206D9EEE7F}" type="slidenum">
              <a:rPr lang="fr-FR" smtClean="0"/>
              <a:t>‹N°›</a:t>
            </a:fld>
            <a:endParaRPr lang="fr-FR"/>
          </a:p>
        </p:txBody>
      </p:sp>
    </p:spTree>
    <p:extLst>
      <p:ext uri="{BB962C8B-B14F-4D97-AF65-F5344CB8AC3E}">
        <p14:creationId xmlns:p14="http://schemas.microsoft.com/office/powerpoint/2010/main" val="117594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fr.wikipedia.org/wiki/Connaissance_techniqu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sfpt.fr/"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9F5BC46-FDA7-4662-BAA9-E4206D9EEE7F}" type="slidenum">
              <a:rPr lang="fr-FR" smtClean="0"/>
              <a:t>2</a:t>
            </a:fld>
            <a:endParaRPr lang="fr-FR"/>
          </a:p>
        </p:txBody>
      </p:sp>
    </p:spTree>
    <p:extLst>
      <p:ext uri="{BB962C8B-B14F-4D97-AF65-F5344CB8AC3E}">
        <p14:creationId xmlns:p14="http://schemas.microsoft.com/office/powerpoint/2010/main" val="2998404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dirty="0" smtClean="0"/>
              <a:t>Pour Smith et al. (1987), un SIG doit donc comporter cinq fonctionnalités principales : </a:t>
            </a:r>
          </a:p>
          <a:p>
            <a:endParaRPr lang="fr-FR" sz="1200" dirty="0" smtClean="0"/>
          </a:p>
          <a:p>
            <a:pPr marL="285750" indent="-285750">
              <a:buFont typeface="Arial" panose="020B0604020202020204" pitchFamily="34" charset="0"/>
              <a:buChar char="•"/>
            </a:pPr>
            <a:r>
              <a:rPr lang="fr-FR" sz="1200" dirty="0" smtClean="0"/>
              <a:t>un processus </a:t>
            </a:r>
            <a:r>
              <a:rPr lang="fr-FR" sz="1200" b="1" dirty="0" smtClean="0"/>
              <a:t>d'acquisition</a:t>
            </a:r>
            <a:r>
              <a:rPr lang="fr-FR" sz="1200" dirty="0" smtClean="0"/>
              <a:t> et de </a:t>
            </a:r>
            <a:r>
              <a:rPr lang="fr-FR" sz="1200" b="1" dirty="0" smtClean="0"/>
              <a:t>structuration</a:t>
            </a:r>
            <a:r>
              <a:rPr lang="fr-FR" sz="1200" dirty="0" smtClean="0"/>
              <a:t> de l'information; </a:t>
            </a:r>
          </a:p>
          <a:p>
            <a:r>
              <a:rPr lang="fr-FR" sz="1200" kern="1200" dirty="0" smtClean="0">
                <a:solidFill>
                  <a:schemeClr val="tx1"/>
                </a:solidFill>
                <a:effectLst/>
                <a:latin typeface="+mn-lt"/>
                <a:ea typeface="+mn-ea"/>
                <a:cs typeface="+mn-cs"/>
              </a:rPr>
              <a:t>Avant d’utiliser des données papier dans un SIG, il est nécessaire de les convertir dans un format informatique. Cette étape essentielle depuis le papier vers l’ordinateur s’appelle digitalisation. </a:t>
            </a:r>
            <a:endParaRPr lang="fr-FR" dirty="0" smtClean="0">
              <a:effectLst/>
            </a:endParaRPr>
          </a:p>
          <a:p>
            <a:r>
              <a:rPr lang="fr-FR" sz="1200" kern="1200" dirty="0" smtClean="0">
                <a:solidFill>
                  <a:schemeClr val="tx1"/>
                </a:solidFill>
                <a:effectLst/>
                <a:latin typeface="+mn-lt"/>
                <a:ea typeface="+mn-ea"/>
                <a:cs typeface="+mn-cs"/>
              </a:rPr>
              <a:t>Les SIG modernes sont capables d’automatiser complètement ces tâches pour des projets importants en utilisant la technologie des scanners. D’autres projets moins importants peuvent se contenter d‘une phase de digitalisation manuelle (table à digitaliser). Aujourd’hui de nombreuses données géographiques sont disponibles dans des formats standards lisibles par les SIG. Ces données sont disponibles auprès de producteurs de données et peuvent être directement intégrées à un SIG.</a:t>
            </a:r>
          </a:p>
          <a:p>
            <a:endParaRPr lang="fr-FR" sz="1200" dirty="0" smtClean="0"/>
          </a:p>
          <a:p>
            <a:pPr marL="285750" indent="-285750">
              <a:buFont typeface="Arial" panose="020B0604020202020204" pitchFamily="34" charset="0"/>
              <a:buChar char="•"/>
            </a:pPr>
            <a:r>
              <a:rPr lang="fr-FR" sz="1200" dirty="0" smtClean="0"/>
              <a:t>un processus de </a:t>
            </a:r>
            <a:r>
              <a:rPr lang="fr-FR" sz="1200" b="1" dirty="0" smtClean="0"/>
              <a:t>gestion</a:t>
            </a:r>
            <a:r>
              <a:rPr lang="fr-FR" sz="1200" dirty="0" smtClean="0"/>
              <a:t> de l'information;</a:t>
            </a:r>
          </a:p>
          <a:p>
            <a:r>
              <a:rPr lang="fr-FR" sz="1200" kern="1200" dirty="0" smtClean="0">
                <a:solidFill>
                  <a:schemeClr val="tx1"/>
                </a:solidFill>
                <a:effectLst/>
                <a:latin typeface="+mn-lt"/>
                <a:ea typeface="+mn-ea"/>
                <a:cs typeface="+mn-cs"/>
              </a:rPr>
              <a:t>Si pour les petits projets il est envisageable de stocker les informations géographiques comme de simples fichiers, il en est tout autrement quand le volume de données grandit et que le nombre d’utilisateurs de ces mêmes informations devient important.</a:t>
            </a:r>
            <a:r>
              <a:rPr lang="fr-FR" dirty="0" smtClean="0">
                <a:effectLst/>
              </a:rPr>
              <a:t> </a:t>
            </a:r>
          </a:p>
          <a:p>
            <a:r>
              <a:rPr lang="fr-FR" sz="1200" kern="1200" dirty="0" smtClean="0">
                <a:solidFill>
                  <a:schemeClr val="tx1"/>
                </a:solidFill>
                <a:effectLst/>
                <a:latin typeface="+mn-lt"/>
                <a:ea typeface="+mn-ea"/>
                <a:cs typeface="+mn-cs"/>
              </a:rPr>
              <a:t>Dans ce cas il est essentiel d’utiliser un SGBD (Système de Gestion de Bases de Données) pour faciliter le stockage, l’organisation et la gestion des données. Un SGBD n’est autre qu’un outil de gestion de la base de données.</a:t>
            </a:r>
            <a:r>
              <a:rPr lang="fr-FR" dirty="0" smtClean="0">
                <a:effectLst/>
              </a:rPr>
              <a:t> </a:t>
            </a:r>
          </a:p>
          <a:p>
            <a:r>
              <a:rPr lang="fr-FR" sz="1200" kern="1200" dirty="0" smtClean="0">
                <a:solidFill>
                  <a:schemeClr val="tx1"/>
                </a:solidFill>
                <a:effectLst/>
                <a:latin typeface="+mn-lt"/>
                <a:ea typeface="+mn-ea"/>
                <a:cs typeface="+mn-cs"/>
              </a:rPr>
              <a:t>Il existe de nombreux types de SGBD, mais en Système d’Information Géographique, le plus utilisé est le SGBDR (Système de Gestion de Bases de Données Relationnel). Les données y sont représentées sous la forme de tables utilisant certains champs comme lien. Cette approche qui peut paraître simpliste offre une souplesse et une flexibilité sans équivalent permettant aux SIG de s’adapter à tous les cas de figure.</a:t>
            </a:r>
            <a:r>
              <a:rPr lang="fr-FR" dirty="0" smtClean="0">
                <a:effectLst/>
              </a:rPr>
              <a:t> </a:t>
            </a:r>
          </a:p>
          <a:p>
            <a:endParaRPr lang="fr-FR" sz="1200" dirty="0" smtClean="0"/>
          </a:p>
          <a:p>
            <a:pPr marL="285750" indent="-285750">
              <a:buFont typeface="Arial" panose="020B0604020202020204" pitchFamily="34" charset="0"/>
              <a:buChar char="•"/>
            </a:pPr>
            <a:r>
              <a:rPr lang="fr-FR" sz="1200" dirty="0" smtClean="0"/>
              <a:t>un processus de </a:t>
            </a:r>
            <a:r>
              <a:rPr lang="fr-FR" sz="1200" b="1" dirty="0" smtClean="0"/>
              <a:t>manipulation</a:t>
            </a:r>
            <a:r>
              <a:rPr lang="fr-FR" sz="1200" dirty="0" smtClean="0"/>
              <a:t> et d'analyse de l'information; </a:t>
            </a:r>
          </a:p>
          <a:p>
            <a:r>
              <a:rPr lang="fr-FR" sz="1200" kern="1200" dirty="0" smtClean="0">
                <a:solidFill>
                  <a:schemeClr val="tx1"/>
                </a:solidFill>
                <a:effectLst/>
                <a:latin typeface="+mn-lt"/>
                <a:ea typeface="+mn-ea"/>
                <a:cs typeface="+mn-cs"/>
              </a:rPr>
              <a:t>Les sources d’informations (comme celles décrites précédemment) peuvent être d’origines très diverses. Il est donc nécessaire de les harmoniser afin de pouvoir les exploiter conjointement (c’est le cas des échelles, du niveau de détail, des conventions de représentation…) Les SIG </a:t>
            </a:r>
            <a:r>
              <a:rPr lang="fr-FR" sz="1200" kern="1200" dirty="0" err="1" smtClean="0">
                <a:solidFill>
                  <a:schemeClr val="tx1"/>
                </a:solidFill>
                <a:effectLst/>
                <a:latin typeface="+mn-lt"/>
                <a:ea typeface="+mn-ea"/>
                <a:cs typeface="+mn-cs"/>
              </a:rPr>
              <a:t>intègrentde</a:t>
            </a:r>
            <a:r>
              <a:rPr lang="fr-FR" sz="1200" kern="1200" dirty="0" smtClean="0">
                <a:solidFill>
                  <a:schemeClr val="tx1"/>
                </a:solidFill>
                <a:effectLst/>
                <a:latin typeface="+mn-lt"/>
                <a:ea typeface="+mn-ea"/>
                <a:cs typeface="+mn-cs"/>
              </a:rPr>
              <a:t> nombreux outils permettant de manipuler toutes les données pour les rendre cohérentes et ne garder que celles qui sont essentielles au projet. </a:t>
            </a:r>
            <a:endParaRPr lang="fr-FR" dirty="0" smtClean="0">
              <a:effectLst/>
            </a:endParaRPr>
          </a:p>
          <a:p>
            <a:r>
              <a:rPr lang="fr-FR" sz="1200" kern="1200" dirty="0" smtClean="0">
                <a:solidFill>
                  <a:schemeClr val="tx1"/>
                </a:solidFill>
                <a:effectLst/>
                <a:latin typeface="+mn-lt"/>
                <a:ea typeface="+mn-ea"/>
                <a:cs typeface="+mn-cs"/>
              </a:rPr>
              <a:t>Ces manipulations peuvent, suivant les cas n’être que temporaires afin de se coordonner au moment de l’affichage ou bien être permanentes pour assurer alors une cohérence définitive des différentes sources de données.</a:t>
            </a:r>
          </a:p>
          <a:p>
            <a:pPr marL="0" indent="0">
              <a:buFont typeface="Arial" panose="020B0604020202020204" pitchFamily="34" charset="0"/>
              <a:buNone/>
            </a:pPr>
            <a:endParaRPr lang="fr-FR" sz="1200" dirty="0" smtClean="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dirty="0" smtClean="0"/>
              <a:t>un processus de </a:t>
            </a:r>
            <a:r>
              <a:rPr lang="fr-FR" sz="1200" b="1" dirty="0" smtClean="0"/>
              <a:t>recherche et de traitement</a:t>
            </a:r>
            <a:r>
              <a:rPr lang="fr-FR" sz="1200" dirty="0" smtClean="0"/>
              <a:t> de l'information; </a:t>
            </a:r>
          </a:p>
          <a:p>
            <a:r>
              <a:rPr lang="fr-FR" sz="1200" kern="1200" dirty="0" smtClean="0">
                <a:solidFill>
                  <a:schemeClr val="tx1"/>
                </a:solidFill>
                <a:effectLst/>
                <a:latin typeface="+mn-lt"/>
                <a:ea typeface="+mn-ea"/>
                <a:cs typeface="+mn-cs"/>
              </a:rPr>
              <a:t>Disposant d’un SIG et de données, vous allez pouvoir commencer par poser des questions simple telles que :</a:t>
            </a:r>
            <a:r>
              <a:rPr lang="fr-FR" dirty="0" smtClean="0">
                <a:effectLst/>
              </a:rPr>
              <a:t> </a:t>
            </a:r>
          </a:p>
          <a:p>
            <a:r>
              <a:rPr lang="fr-FR" sz="1200" kern="1200" dirty="0" smtClean="0">
                <a:solidFill>
                  <a:schemeClr val="tx1"/>
                </a:solidFill>
                <a:effectLst/>
                <a:latin typeface="+mn-lt"/>
                <a:ea typeface="+mn-ea"/>
                <a:cs typeface="+mn-cs"/>
              </a:rPr>
              <a:t>A qui appartient cette parcelle ?</a:t>
            </a:r>
            <a:r>
              <a:rPr lang="fr-FR" dirty="0" smtClean="0">
                <a:effectLst/>
              </a:rPr>
              <a:t> </a:t>
            </a:r>
          </a:p>
          <a:p>
            <a:r>
              <a:rPr lang="fr-FR" sz="1200" kern="1200" dirty="0" smtClean="0">
                <a:solidFill>
                  <a:schemeClr val="tx1"/>
                </a:solidFill>
                <a:effectLst/>
                <a:latin typeface="+mn-lt"/>
                <a:ea typeface="+mn-ea"/>
                <a:cs typeface="+mn-cs"/>
              </a:rPr>
              <a:t>Lequel de ces deux points est le plus loin ? </a:t>
            </a:r>
            <a:r>
              <a:rPr lang="fr-FR" dirty="0" smtClean="0">
                <a:effectLst/>
              </a:rPr>
              <a:t> </a:t>
            </a:r>
          </a:p>
          <a:p>
            <a:r>
              <a:rPr lang="fr-FR" sz="1200" kern="1200" dirty="0" smtClean="0">
                <a:solidFill>
                  <a:schemeClr val="tx1"/>
                </a:solidFill>
                <a:effectLst/>
                <a:latin typeface="+mn-lt"/>
                <a:ea typeface="+mn-ea"/>
                <a:cs typeface="+mn-cs"/>
              </a:rPr>
              <a:t>Où sont les terrains utilisables pour une industrie ?</a:t>
            </a:r>
            <a:r>
              <a:rPr lang="fr-FR" dirty="0" smtClean="0">
                <a:effectLst/>
              </a:rPr>
              <a:t> </a:t>
            </a:r>
          </a:p>
          <a:p>
            <a:r>
              <a:rPr lang="fr-FR" sz="1200" kern="1200" dirty="0" smtClean="0">
                <a:solidFill>
                  <a:schemeClr val="tx1"/>
                </a:solidFill>
                <a:effectLst/>
                <a:latin typeface="+mn-lt"/>
                <a:ea typeface="+mn-ea"/>
                <a:cs typeface="+mn-cs"/>
              </a:rPr>
              <a:t>Et des questions intégrant une analyse, comme par exemple :</a:t>
            </a:r>
            <a:r>
              <a:rPr lang="fr-FR" dirty="0" smtClean="0">
                <a:effectLst/>
              </a:rPr>
              <a:t> </a:t>
            </a:r>
          </a:p>
          <a:p>
            <a:r>
              <a:rPr lang="fr-FR" sz="1200" kern="1200" dirty="0" smtClean="0">
                <a:solidFill>
                  <a:schemeClr val="tx1"/>
                </a:solidFill>
                <a:effectLst/>
                <a:latin typeface="+mn-lt"/>
                <a:ea typeface="+mn-ea"/>
                <a:cs typeface="+mn-cs"/>
              </a:rPr>
              <a:t>Quels sont les terrains disponibles pour construire de nouvelles maisons ? </a:t>
            </a:r>
            <a:r>
              <a:rPr lang="fr-FR" dirty="0" smtClean="0">
                <a:effectLst/>
              </a:rPr>
              <a:t> </a:t>
            </a:r>
          </a:p>
          <a:p>
            <a:r>
              <a:rPr lang="fr-FR" sz="1200" kern="1200" dirty="0" smtClean="0">
                <a:solidFill>
                  <a:schemeClr val="tx1"/>
                </a:solidFill>
                <a:effectLst/>
                <a:latin typeface="+mn-lt"/>
                <a:ea typeface="+mn-ea"/>
                <a:cs typeface="+mn-cs"/>
              </a:rPr>
              <a:t>Quels sont les sols adaptés à la plantation de chênes ? </a:t>
            </a:r>
            <a:r>
              <a:rPr lang="fr-FR" dirty="0" smtClean="0">
                <a:effectLst/>
              </a:rPr>
              <a:t> </a:t>
            </a:r>
          </a:p>
          <a:p>
            <a:r>
              <a:rPr lang="fr-FR" sz="1200" kern="1200" dirty="0" smtClean="0">
                <a:solidFill>
                  <a:schemeClr val="tx1"/>
                </a:solidFill>
                <a:effectLst/>
                <a:latin typeface="+mn-lt"/>
                <a:ea typeface="+mn-ea"/>
                <a:cs typeface="+mn-cs"/>
              </a:rPr>
              <a:t>Si je construis une autoroute ici, quel en sera le trafic ? </a:t>
            </a:r>
            <a:r>
              <a:rPr lang="fr-FR" dirty="0" smtClean="0">
                <a:effectLst/>
              </a:rPr>
              <a:t> </a:t>
            </a:r>
          </a:p>
          <a:p>
            <a:r>
              <a:rPr lang="fr-FR" sz="1200" kern="1200" dirty="0" smtClean="0">
                <a:solidFill>
                  <a:schemeClr val="tx1"/>
                </a:solidFill>
                <a:effectLst/>
                <a:latin typeface="+mn-lt"/>
                <a:ea typeface="+mn-ea"/>
                <a:cs typeface="+mn-cs"/>
              </a:rPr>
              <a:t>Les SIG procurent à la fois des outils simples d’interrogation et de puissantes solutions d’analyses accessibles à tous les publics. Ils disposent de nombreux et puissants outils d’analyse, dont deux d’entre eux apparaissent comme particulièrement essentiels :</a:t>
            </a:r>
            <a:r>
              <a:rPr lang="fr-FR" dirty="0" smtClean="0">
                <a:effectLst/>
              </a:rPr>
              <a:t> </a:t>
            </a:r>
          </a:p>
          <a:p>
            <a:r>
              <a:rPr lang="fr-FR" sz="1200" kern="1200" dirty="0" smtClean="0">
                <a:solidFill>
                  <a:schemeClr val="tx1"/>
                </a:solidFill>
                <a:effectLst/>
                <a:latin typeface="+mn-lt"/>
                <a:ea typeface="+mn-ea"/>
                <a:cs typeface="+mn-cs"/>
              </a:rPr>
              <a:t>L’analyse de proximité</a:t>
            </a:r>
            <a:r>
              <a:rPr lang="fr-FR" dirty="0" smtClean="0">
                <a:effectLst/>
              </a:rPr>
              <a:t> </a:t>
            </a:r>
          </a:p>
          <a:p>
            <a:r>
              <a:rPr lang="fr-FR" sz="1200" kern="1200" dirty="0" smtClean="0">
                <a:solidFill>
                  <a:schemeClr val="tx1"/>
                </a:solidFill>
                <a:effectLst/>
                <a:latin typeface="+mn-lt"/>
                <a:ea typeface="+mn-ea"/>
                <a:cs typeface="+mn-cs"/>
              </a:rPr>
              <a:t>Combien existe-t-il de maisons dans une zone de 100 mètres de part et d’autre de cette autoroute ? </a:t>
            </a:r>
            <a:r>
              <a:rPr lang="fr-FR" dirty="0" smtClean="0">
                <a:effectLst/>
              </a:rPr>
              <a:t> </a:t>
            </a:r>
          </a:p>
          <a:p>
            <a:r>
              <a:rPr lang="fr-FR" sz="1200" kern="1200" dirty="0" smtClean="0">
                <a:solidFill>
                  <a:schemeClr val="tx1"/>
                </a:solidFill>
                <a:effectLst/>
                <a:latin typeface="+mn-lt"/>
                <a:ea typeface="+mn-ea"/>
                <a:cs typeface="+mn-cs"/>
              </a:rPr>
              <a:t>Quel est le nombre total de client dans un rayon de 10 km autour de ce magasin ? </a:t>
            </a:r>
            <a:r>
              <a:rPr lang="fr-FR" dirty="0" smtClean="0">
                <a:effectLst/>
              </a:rPr>
              <a:t> </a:t>
            </a:r>
          </a:p>
          <a:p>
            <a:endParaRPr lang="fr-FR" dirty="0" smtClean="0">
              <a:effectLst/>
            </a:endParaRPr>
          </a:p>
          <a:p>
            <a:r>
              <a:rPr lang="fr-FR" sz="1200" kern="1200" dirty="0" smtClean="0">
                <a:solidFill>
                  <a:schemeClr val="tx1"/>
                </a:solidFill>
                <a:effectLst/>
                <a:latin typeface="+mn-lt"/>
                <a:ea typeface="+mn-ea"/>
                <a:cs typeface="+mn-cs"/>
              </a:rPr>
              <a:t>L’intégration de données au travers des différentes couches d’information permet d’effectuer une analyse spatiale rigoureuse. Cette analyse par croisement d’information, si elle peut s’effectuer visuellement (à l’identique de calques superposés les uns aux autres) nécessite souvent le croisement avec des informations alphanumériques. Croiser la nature d’un sol, sa déclivité, la végétation présente avec les propriétaires et les taxes payées est un exemple d’analyse sophistiquée que permet l’usage d’un SIG.</a:t>
            </a:r>
            <a:r>
              <a:rPr lang="fr-FR" dirty="0" smtClean="0">
                <a:effectLst/>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sz="1200" dirty="0" smtClean="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dirty="0" smtClean="0"/>
              <a:t>un processus de </a:t>
            </a:r>
            <a:r>
              <a:rPr lang="fr-FR" sz="1200" b="1" dirty="0" smtClean="0"/>
              <a:t>restitution</a:t>
            </a:r>
            <a:r>
              <a:rPr lang="fr-FR" sz="1200" dirty="0" smtClean="0"/>
              <a:t> de l'information. </a:t>
            </a:r>
          </a:p>
          <a:p>
            <a:r>
              <a:rPr lang="fr-FR" sz="1200" kern="1200" dirty="0" smtClean="0">
                <a:solidFill>
                  <a:schemeClr val="tx1"/>
                </a:solidFill>
                <a:effectLst/>
                <a:latin typeface="+mn-lt"/>
                <a:ea typeface="+mn-ea"/>
                <a:cs typeface="+mn-cs"/>
              </a:rPr>
              <a:t>Pour de nombreuses opérations géographiques, la finalité consiste à bien visualiser des cartes et des graphes. Une carte vaut mieux qu’un long discours. La carte est en effet un formidable outil de synthèse et de présentation de l’information.</a:t>
            </a:r>
            <a:r>
              <a:rPr lang="fr-FR" dirty="0" smtClean="0">
                <a:effectLst/>
              </a:rPr>
              <a:t> </a:t>
            </a:r>
          </a:p>
          <a:p>
            <a:r>
              <a:rPr lang="fr-FR" sz="1200" kern="1200" dirty="0" smtClean="0">
                <a:solidFill>
                  <a:schemeClr val="tx1"/>
                </a:solidFill>
                <a:effectLst/>
                <a:latin typeface="+mn-lt"/>
                <a:ea typeface="+mn-ea"/>
                <a:cs typeface="+mn-cs"/>
              </a:rPr>
              <a:t>Les SIG offrent à la cartographie moderne de nouveaux modes d’expression permettant d’accroître de façon significative son rôle pédagogique. Les cartes créées avec un SIG peuvent désormais facilement intégrer des rapports, des vues 3D ; des images photographiques et toutes sortes d’éléments multimédia.</a:t>
            </a:r>
            <a:r>
              <a:rPr lang="fr-FR" dirty="0" smtClean="0">
                <a:effectLst/>
              </a:rPr>
              <a:t> </a:t>
            </a:r>
          </a:p>
          <a:p>
            <a:pPr marL="0" indent="0">
              <a:buFont typeface="Arial" panose="020B0604020202020204" pitchFamily="34" charset="0"/>
              <a:buNone/>
            </a:pPr>
            <a:endParaRPr lang="fr-FR" sz="1200" dirty="0" smtClean="0"/>
          </a:p>
          <a:p>
            <a:pPr marL="285750" indent="-285750">
              <a:buFont typeface="Arial" panose="020B0604020202020204" pitchFamily="34" charset="0"/>
              <a:buChar char="•"/>
            </a:pPr>
            <a:endParaRPr lang="fr-FR" sz="1200" dirty="0" smtClean="0"/>
          </a:p>
          <a:p>
            <a:pPr marL="0" indent="0">
              <a:buFont typeface="Arial" panose="020B0604020202020204" pitchFamily="34" charset="0"/>
              <a:buNone/>
            </a:pPr>
            <a:endParaRPr lang="fr-FR" sz="1200" dirty="0" smtClean="0"/>
          </a:p>
          <a:p>
            <a:pPr marL="285750" indent="-285750">
              <a:buFont typeface="Arial" panose="020B0604020202020204" pitchFamily="34" charset="0"/>
              <a:buChar char="•"/>
            </a:pPr>
            <a:endParaRPr lang="fr-FR" sz="1200" dirty="0" smtClean="0"/>
          </a:p>
          <a:p>
            <a:pPr marL="0" indent="0">
              <a:buFont typeface="Arial" panose="020B0604020202020204" pitchFamily="34" charset="0"/>
              <a:buNone/>
            </a:pPr>
            <a:endParaRPr lang="fr-FR" sz="1200" dirty="0" smtClean="0"/>
          </a:p>
          <a:p>
            <a:pPr marL="0" indent="0">
              <a:buFont typeface="Arial" panose="020B0604020202020204" pitchFamily="34" charset="0"/>
              <a:buNone/>
            </a:pPr>
            <a:endParaRPr lang="fr-FR" sz="1200" dirty="0"/>
          </a:p>
        </p:txBody>
      </p:sp>
      <p:sp>
        <p:nvSpPr>
          <p:cNvPr id="4" name="Espace réservé du numéro de diapositive 3"/>
          <p:cNvSpPr>
            <a:spLocks noGrp="1"/>
          </p:cNvSpPr>
          <p:nvPr>
            <p:ph type="sldNum" sz="quarter" idx="10"/>
          </p:nvPr>
        </p:nvSpPr>
        <p:spPr/>
        <p:txBody>
          <a:bodyPr/>
          <a:lstStyle/>
          <a:p>
            <a:fld id="{B9F5BC46-FDA7-4662-BAA9-E4206D9EEE7F}" type="slidenum">
              <a:rPr lang="fr-FR" smtClean="0"/>
              <a:t>11</a:t>
            </a:fld>
            <a:endParaRPr lang="fr-FR"/>
          </a:p>
        </p:txBody>
      </p:sp>
    </p:spTree>
    <p:extLst>
      <p:ext uri="{BB962C8B-B14F-4D97-AF65-F5344CB8AC3E}">
        <p14:creationId xmlns:p14="http://schemas.microsoft.com/office/powerpoint/2010/main" val="29911888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Un</a:t>
            </a:r>
            <a:r>
              <a:rPr lang="fr-FR" baseline="0" dirty="0" smtClean="0"/>
              <a:t> SIG se divise généralement en 5 composants principaux qui sont : </a:t>
            </a:r>
          </a:p>
          <a:p>
            <a:r>
              <a:rPr lang="fr-FR" baseline="0" dirty="0" smtClean="0"/>
              <a:t>-Matériels : le développement de l’informatique graphique a permis d’utiliser les SIG dans une grande variété de matériels (scanner, traceur, ordinateur portable ou fixe, tablette…)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smtClean="0"/>
              <a:t>-Processus/Méthodes : </a:t>
            </a:r>
            <a:r>
              <a:rPr lang="fr-FR" dirty="0" smtClean="0"/>
              <a:t>La mise en œuvre et l'exploitation d'un SIG ne peut s’envisager sans le respect de certaines règles et procédures propres à chaque organisation. Un SIG fait appel à une </a:t>
            </a:r>
            <a:r>
              <a:rPr lang="fr-FR" dirty="0" smtClean="0">
                <a:hlinkClick r:id="rId3"/>
              </a:rPr>
              <a:t>connaissance technique</a:t>
            </a:r>
            <a:r>
              <a:rPr lang="fr-FR" dirty="0" smtClean="0"/>
              <a:t> et à divers savoir-faire et donc divers métiers qui peuvent être effectués par une ou plusieurs personnes.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smtClean="0"/>
              <a:t>-Données : les SIG manipulent des données géographiques et des données tabulaires associées pouvant être constituées en interne ou acquises depuis les producteurs de données. Elles sont de type : factuelles (données de nature alphanumérique liées aux concepts géographiques, des noms de lieux, des valeurs numériques comme la population, les surfaces..) ou géométriques</a:t>
            </a:r>
          </a:p>
          <a:p>
            <a:r>
              <a:rPr lang="fr-FR" baseline="0" dirty="0" smtClean="0"/>
              <a:t>-Logiciel : plusieurs fonctionnalités sont offertes par les logiciels SIG</a:t>
            </a:r>
          </a:p>
          <a:p>
            <a:r>
              <a:rPr lang="fr-FR" baseline="0" dirty="0" smtClean="0"/>
              <a:t>-Ressources humaines : Les SIG s’adressent à un très grand nombre d’utilisateurs : administrateurs, gestionnaires, cartographes et les utilisateurs finaux.</a:t>
            </a:r>
          </a:p>
        </p:txBody>
      </p:sp>
      <p:sp>
        <p:nvSpPr>
          <p:cNvPr id="4" name="Espace réservé du numéro de diapositive 3"/>
          <p:cNvSpPr>
            <a:spLocks noGrp="1"/>
          </p:cNvSpPr>
          <p:nvPr>
            <p:ph type="sldNum" sz="quarter" idx="10"/>
          </p:nvPr>
        </p:nvSpPr>
        <p:spPr/>
        <p:txBody>
          <a:bodyPr/>
          <a:lstStyle/>
          <a:p>
            <a:fld id="{B9F5BC46-FDA7-4662-BAA9-E4206D9EEE7F}" type="slidenum">
              <a:rPr lang="fr-FR" smtClean="0"/>
              <a:t>12</a:t>
            </a:fld>
            <a:endParaRPr lang="fr-FR"/>
          </a:p>
        </p:txBody>
      </p:sp>
    </p:spTree>
    <p:extLst>
      <p:ext uri="{BB962C8B-B14F-4D97-AF65-F5344CB8AC3E}">
        <p14:creationId xmlns:p14="http://schemas.microsoft.com/office/powerpoint/2010/main" val="266555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9F5BC46-FDA7-4662-BAA9-E4206D9EEE7F}" type="slidenum">
              <a:rPr lang="fr-FR" smtClean="0"/>
              <a:t>14</a:t>
            </a:fld>
            <a:endParaRPr lang="fr-FR"/>
          </a:p>
        </p:txBody>
      </p:sp>
    </p:spTree>
    <p:extLst>
      <p:ext uri="{BB962C8B-B14F-4D97-AF65-F5344CB8AC3E}">
        <p14:creationId xmlns:p14="http://schemas.microsoft.com/office/powerpoint/2010/main" val="21999209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7B2750E1-5A09-4560-8B00-7650C01476B4}" type="slidenum">
              <a:rPr lang="fr-FR" smtClean="0"/>
              <a:t>15</a:t>
            </a:fld>
            <a:endParaRPr lang="fr-FR"/>
          </a:p>
        </p:txBody>
      </p:sp>
    </p:spTree>
    <p:extLst>
      <p:ext uri="{BB962C8B-B14F-4D97-AF65-F5344CB8AC3E}">
        <p14:creationId xmlns:p14="http://schemas.microsoft.com/office/powerpoint/2010/main" val="3205875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7B2750E1-5A09-4560-8B00-7650C01476B4}" type="slidenum">
              <a:rPr lang="fr-FR" smtClean="0"/>
              <a:t>16</a:t>
            </a:fld>
            <a:endParaRPr lang="fr-FR"/>
          </a:p>
        </p:txBody>
      </p:sp>
    </p:spTree>
    <p:extLst>
      <p:ext uri="{BB962C8B-B14F-4D97-AF65-F5344CB8AC3E}">
        <p14:creationId xmlns:p14="http://schemas.microsoft.com/office/powerpoint/2010/main" val="42568201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La mission de l’EGI est clairement définie dans l’article 2 de l’arrêté de création du 20 décembre 2007. l’EGI est ainsi responsable de la production, de la validation, de la gestion et de la diffusion de l’ensemble des</a:t>
            </a:r>
            <a:r>
              <a:rPr lang="fr-FR" baseline="0" dirty="0" smtClean="0"/>
              <a:t> données et produits géographiques pour toutes les armées. À noter que si la production n’est pas entièrement réalisée en interne EGI, c’est toutefois l’EGI qui en assure la validation, la gestion et la diffusion en particulier pour les productions externalisées via les programme de la DGA.</a:t>
            </a:r>
          </a:p>
          <a:p>
            <a:r>
              <a:rPr lang="fr-FR" baseline="0" dirty="0" smtClean="0"/>
              <a:t>L’EGI assure par ailleurs une mission d’expertise technico-opérationnelle tant au niveau national qu’international.</a:t>
            </a:r>
            <a:endParaRPr lang="fr-FR" dirty="0" smtClean="0"/>
          </a:p>
          <a:p>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B9F5BC46-FDA7-4662-BAA9-E4206D9EEE7F}" type="slidenum">
              <a:rPr lang="fr-FR" smtClean="0"/>
              <a:t>17</a:t>
            </a:fld>
            <a:endParaRPr lang="fr-FR"/>
          </a:p>
        </p:txBody>
      </p:sp>
    </p:spTree>
    <p:extLst>
      <p:ext uri="{BB962C8B-B14F-4D97-AF65-F5344CB8AC3E}">
        <p14:creationId xmlns:p14="http://schemas.microsoft.com/office/powerpoint/2010/main" val="2270282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7B2750E1-5A09-4560-8B00-7650C01476B4}" type="slidenum">
              <a:rPr lang="fr-FR" smtClean="0"/>
              <a:t>18</a:t>
            </a:fld>
            <a:endParaRPr lang="fr-FR" dirty="0"/>
          </a:p>
        </p:txBody>
      </p:sp>
    </p:spTree>
    <p:extLst>
      <p:ext uri="{BB962C8B-B14F-4D97-AF65-F5344CB8AC3E}">
        <p14:creationId xmlns:p14="http://schemas.microsoft.com/office/powerpoint/2010/main" val="2316987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Les système d’information géographique de l’EGI sont divisés en 2 types :</a:t>
            </a:r>
          </a:p>
          <a:p>
            <a:pPr marL="0" indent="0">
              <a:buNone/>
            </a:pPr>
            <a:r>
              <a:rPr lang="fr-FR" sz="1200" dirty="0" smtClean="0"/>
              <a:t>Des Systèmes d’information géographique en réseau isolé.</a:t>
            </a:r>
            <a:r>
              <a:rPr lang="fr-FR" sz="1200" baseline="0" dirty="0" smtClean="0"/>
              <a:t> Ces applications sont </a:t>
            </a:r>
            <a:r>
              <a:rPr lang="fr-FR" sz="1200" dirty="0" smtClean="0"/>
              <a:t>dédiées à des processus de production et de contrôle.</a:t>
            </a:r>
          </a:p>
          <a:p>
            <a:pPr lvl="0"/>
            <a:r>
              <a:rPr lang="fr-FR" sz="1200" dirty="0" smtClean="0"/>
              <a:t>Ainsi </a:t>
            </a:r>
            <a:r>
              <a:rPr lang="fr-FR" sz="1200" kern="1200" dirty="0" err="1" smtClean="0">
                <a:solidFill>
                  <a:schemeClr val="tx1"/>
                </a:solidFill>
                <a:effectLst/>
                <a:latin typeface="+mn-lt"/>
                <a:ea typeface="+mn-ea"/>
                <a:cs typeface="+mn-cs"/>
              </a:rPr>
              <a:t>Kheper</a:t>
            </a:r>
            <a:r>
              <a:rPr lang="fr-FR" sz="1200" kern="1200" dirty="0" smtClean="0">
                <a:solidFill>
                  <a:schemeClr val="tx1"/>
                </a:solidFill>
                <a:effectLst/>
                <a:latin typeface="+mn-lt"/>
                <a:ea typeface="+mn-ea"/>
                <a:cs typeface="+mn-cs"/>
              </a:rPr>
              <a:t>, SIG majeur de l’EGI, est un ensemble d’équipements pour la production, la qualification, la gestion et la distribution de données géographiques. Ce système d’information est composé de 17 serveurs et 80 postes client sur plusieurs systèmes opératoires (Vista 64 sur PC, Mac OS sur Mac mini, Solaris 10 x86, Solaris 10 </a:t>
            </a:r>
            <a:r>
              <a:rPr lang="fr-FR" sz="1200" kern="1200" dirty="0" err="1" smtClean="0">
                <a:solidFill>
                  <a:schemeClr val="tx1"/>
                </a:solidFill>
                <a:effectLst/>
                <a:latin typeface="+mn-lt"/>
                <a:ea typeface="+mn-ea"/>
                <a:cs typeface="+mn-cs"/>
              </a:rPr>
              <a:t>sparc</a:t>
            </a:r>
            <a:r>
              <a:rPr lang="fr-FR" sz="1200" kern="1200" dirty="0" smtClean="0">
                <a:solidFill>
                  <a:schemeClr val="tx1"/>
                </a:solidFill>
                <a:effectLst/>
                <a:latin typeface="+mn-lt"/>
                <a:ea typeface="+mn-ea"/>
                <a:cs typeface="+mn-cs"/>
              </a:rPr>
              <a:t> et Linux). Ce système est déployé sur 2 réseaux isolés de classification Diffusion restreinte et Très secret.</a:t>
            </a:r>
          </a:p>
          <a:p>
            <a:pPr lvl="0"/>
            <a:r>
              <a:rPr lang="fr-FR" sz="1200" kern="1200" dirty="0" smtClean="0">
                <a:solidFill>
                  <a:schemeClr val="tx1"/>
                </a:solidFill>
                <a:effectLst/>
                <a:latin typeface="+mn-lt"/>
                <a:ea typeface="+mn-ea"/>
                <a:cs typeface="+mn-cs"/>
              </a:rPr>
              <a:t>AQUA est un système d’information permettant le contrôle qualité de données géographiques vectorielles. Il est composé d’un serveur et de 6 postes client (Windows). Ce système est déployé sur un réseau isolé.</a:t>
            </a:r>
          </a:p>
          <a:p>
            <a:pPr marL="0" indent="0">
              <a:buNone/>
            </a:pPr>
            <a:endParaRPr lang="fr-FR"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smtClean="0"/>
              <a:t>Des système d’information géographique  « distribué » permettant d’accéder à distance aux informations. Sous l’effet du développement de la micro-informatique, de l’informatique distribuée et graphique puis d’internet, les SIG ont progressivement évolué d’une situation isolée au sein d’une organisation à une situation en réseau puis distribuée sur internet.</a:t>
            </a:r>
          </a:p>
          <a:p>
            <a:pPr lvl="0"/>
            <a:r>
              <a:rPr lang="fr-FR" sz="1200" kern="1200" dirty="0" smtClean="0">
                <a:solidFill>
                  <a:schemeClr val="tx1"/>
                </a:solidFill>
                <a:effectLst/>
                <a:latin typeface="+mn-lt"/>
                <a:ea typeface="+mn-ea"/>
                <a:cs typeface="+mn-cs"/>
              </a:rPr>
              <a:t>L’Infrastructure de données géographiques (IDG-EGI) est une plateforme cartographique et d’analyse complète. Elle inclut un serveur de services Web SIG puissant ainsi qu’une infrastructure dédiée permettant de partager des données géographiques sur le réseau </a:t>
            </a:r>
            <a:r>
              <a:rPr lang="fr-FR" sz="1200" kern="1200" dirty="0" err="1" smtClean="0">
                <a:solidFill>
                  <a:schemeClr val="tx1"/>
                </a:solidFill>
                <a:effectLst/>
                <a:latin typeface="+mn-lt"/>
                <a:ea typeface="+mn-ea"/>
                <a:cs typeface="+mn-cs"/>
              </a:rPr>
              <a:t>Intradef</a:t>
            </a:r>
            <a:r>
              <a:rPr lang="fr-FR" sz="1200" kern="1200" dirty="0" smtClean="0">
                <a:solidFill>
                  <a:schemeClr val="tx1"/>
                </a:solidFill>
                <a:effectLst/>
                <a:latin typeface="+mn-lt"/>
                <a:ea typeface="+mn-ea"/>
                <a:cs typeface="+mn-cs"/>
              </a:rPr>
              <a:t>. Cette plateforme est hébergée dans un </a:t>
            </a:r>
            <a:r>
              <a:rPr lang="fr-FR" sz="1200" kern="1200" dirty="0" err="1" smtClean="0">
                <a:solidFill>
                  <a:schemeClr val="tx1"/>
                </a:solidFill>
                <a:effectLst/>
                <a:latin typeface="+mn-lt"/>
                <a:ea typeface="+mn-ea"/>
                <a:cs typeface="+mn-cs"/>
              </a:rPr>
              <a:t>datacenter</a:t>
            </a:r>
            <a:r>
              <a:rPr lang="fr-FR" sz="1200" kern="1200" dirty="0" smtClean="0">
                <a:solidFill>
                  <a:schemeClr val="tx1"/>
                </a:solidFill>
                <a:effectLst/>
                <a:latin typeface="+mn-lt"/>
                <a:ea typeface="+mn-ea"/>
                <a:cs typeface="+mn-cs"/>
              </a:rPr>
              <a:t> et comprend 6 serveurs. Une infrastructure de pré-production a été mise en place sur un réseau isolé de l’EGI. Elle comprend également 6 serveurs.</a:t>
            </a:r>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err="1" smtClean="0"/>
              <a:t>GeoVisu</a:t>
            </a:r>
            <a:r>
              <a:rPr lang="fr-FR" baseline="0" dirty="0" smtClean="0"/>
              <a:t> est utilisé principalement par la chaine OTIAD (Organisation territoriale interarmées de défense).</a:t>
            </a:r>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La chaîne OTIAD permet de contribuer aux engagements de forces de sécurité intérieure de sécurité civile et de service public </a:t>
            </a:r>
            <a:r>
              <a:rPr lang="fr-FR" sz="1200" b="0" i="0" u="none" strike="noStrike" kern="1200" baseline="0" dirty="0" smtClean="0">
                <a:solidFill>
                  <a:schemeClr val="tx1"/>
                </a:solidFill>
                <a:latin typeface="+mn-lt"/>
                <a:ea typeface="+mn-ea"/>
                <a:cs typeface="+mn-cs"/>
              </a:rPr>
              <a:t>confiées aux armées en milieu terrestre </a:t>
            </a:r>
            <a:r>
              <a:rPr lang="fr-FR" baseline="0" dirty="0" smtClean="0"/>
              <a:t>sur le territoire national. </a:t>
            </a:r>
            <a:r>
              <a:rPr lang="fr-FR" baseline="0" dirty="0" err="1" smtClean="0"/>
              <a:t>GeoVisu</a:t>
            </a:r>
            <a:r>
              <a:rPr lang="fr-FR" baseline="0" dirty="0" smtClean="0"/>
              <a:t> leur permet de gérer les évènements</a:t>
            </a:r>
            <a:endParaRPr lang="fr-FR" dirty="0" smtClean="0"/>
          </a:p>
          <a:p>
            <a:pPr lvl="0"/>
            <a:endParaRPr lang="fr-FR"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smtClean="0"/>
          </a:p>
          <a:p>
            <a:pPr marL="0" indent="0">
              <a:buNone/>
            </a:pPr>
            <a:endParaRPr lang="fr-FR" sz="1200" dirty="0" smtClean="0"/>
          </a:p>
          <a:p>
            <a:pPr marL="0" indent="0">
              <a:buNone/>
            </a:pPr>
            <a:endParaRPr lang="fr-FR" sz="1200" dirty="0"/>
          </a:p>
        </p:txBody>
      </p:sp>
      <p:sp>
        <p:nvSpPr>
          <p:cNvPr id="4" name="Espace réservé du numéro de diapositive 3"/>
          <p:cNvSpPr>
            <a:spLocks noGrp="1"/>
          </p:cNvSpPr>
          <p:nvPr>
            <p:ph type="sldNum" sz="quarter" idx="10"/>
          </p:nvPr>
        </p:nvSpPr>
        <p:spPr/>
        <p:txBody>
          <a:bodyPr/>
          <a:lstStyle/>
          <a:p>
            <a:fld id="{B9F5BC46-FDA7-4662-BAA9-E4206D9EEE7F}" type="slidenum">
              <a:rPr lang="fr-FR" smtClean="0"/>
              <a:t>19</a:t>
            </a:fld>
            <a:endParaRPr lang="fr-FR"/>
          </a:p>
        </p:txBody>
      </p:sp>
    </p:spTree>
    <p:extLst>
      <p:ext uri="{BB962C8B-B14F-4D97-AF65-F5344CB8AC3E}">
        <p14:creationId xmlns:p14="http://schemas.microsoft.com/office/powerpoint/2010/main" val="37710603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Les produits diffusés</a:t>
            </a:r>
            <a:r>
              <a:rPr lang="fr-FR" baseline="0" dirty="0" smtClean="0"/>
              <a:t> par </a:t>
            </a:r>
            <a:r>
              <a:rPr lang="fr-FR" dirty="0" smtClean="0"/>
              <a:t>l’EGI répondent à</a:t>
            </a:r>
            <a:r>
              <a:rPr lang="fr-FR" baseline="0" dirty="0" smtClean="0"/>
              <a:t> différents types de besoin que l’on peut regrouper en 3 catégories :</a:t>
            </a:r>
            <a:endParaRPr lang="fr-FR" dirty="0" smtClean="0"/>
          </a:p>
          <a:p>
            <a:r>
              <a:rPr lang="fr-FR" dirty="0" smtClean="0"/>
              <a:t>1- le premier c’est le besoin traditionnel: la carte utilisée sur le terrain qu’elle soit lue par un fantassin sous format papier</a:t>
            </a:r>
            <a:r>
              <a:rPr lang="fr-FR" baseline="0" dirty="0" smtClean="0"/>
              <a:t> ou un navigateur dans son système, </a:t>
            </a:r>
            <a:r>
              <a:rPr lang="fr-FR" dirty="0" smtClean="0"/>
              <a:t>ces cartes doivent</a:t>
            </a:r>
            <a:r>
              <a:rPr lang="fr-FR" baseline="0" dirty="0" smtClean="0"/>
              <a:t> être lisibles et compréhensibles par la personne qui en exploite chaque information.</a:t>
            </a:r>
            <a:endParaRPr lang="fr-FR" dirty="0" smtClean="0"/>
          </a:p>
          <a:p>
            <a:r>
              <a:rPr lang="fr-FR" dirty="0" smtClean="0"/>
              <a:t>2- le second c’est le besoin technique: les données géographiques sont nécessaires pour la navigation</a:t>
            </a:r>
            <a:r>
              <a:rPr lang="fr-FR" baseline="0" dirty="0" smtClean="0"/>
              <a:t> autonome en BA des missiles de croisière, ou du Rafale, pour le tir de précision de l’AASM (Armement air sol modulaire) ou du SCALP (Système de croisière autonome à longue portée). Les informations sont moins exploitées par l’homme que par le système. Elles doivent être précises ou résolues et garantir un niveau de performance.  </a:t>
            </a:r>
            <a:endParaRPr lang="fr-F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smtClean="0"/>
              <a:t>3- le troisième besoin est l’analyse</a:t>
            </a:r>
            <a:r>
              <a:rPr lang="fr-FR" baseline="0" dirty="0" smtClean="0"/>
              <a:t> et la diffusion web: les données </a:t>
            </a:r>
            <a:r>
              <a:rPr lang="fr-FR" baseline="0" dirty="0" err="1" smtClean="0"/>
              <a:t>carto</a:t>
            </a:r>
            <a:r>
              <a:rPr lang="fr-FR" baseline="0" dirty="0" smtClean="0"/>
              <a:t> ou techniques sont exploitées pour leur métadonnées, par exemple dans le GEOINT, ou diffusées en masse sur des réseaux pour servir un ensemble d’opérateurs. Ces produits répondent au besoin de la </a:t>
            </a:r>
            <a:r>
              <a:rPr lang="fr-FR" dirty="0" smtClean="0"/>
              <a:t>Planification</a:t>
            </a:r>
            <a:r>
              <a:rPr lang="fr-FR" baseline="0" dirty="0" smtClean="0"/>
              <a:t> des</a:t>
            </a:r>
            <a:r>
              <a:rPr lang="fr-FR" dirty="0" smtClean="0"/>
              <a:t> centre opération</a:t>
            </a:r>
            <a:r>
              <a:rPr lang="fr-FR" baseline="0" dirty="0" smtClean="0"/>
              <a:t> et du</a:t>
            </a:r>
            <a:r>
              <a:rPr lang="fr-FR" dirty="0" smtClean="0"/>
              <a:t> renseignement. La richesse d’information</a:t>
            </a:r>
            <a:r>
              <a:rPr lang="fr-FR" baseline="0" dirty="0" smtClean="0"/>
              <a:t> est importante et la surface couverte. </a:t>
            </a:r>
            <a:endParaRPr lang="fr-FR" dirty="0" smtClean="0"/>
          </a:p>
          <a:p>
            <a:endParaRPr lang="fr-FR" dirty="0" smtClean="0"/>
          </a:p>
          <a:p>
            <a:endParaRPr lang="fr-FR" dirty="0" smtClean="0"/>
          </a:p>
        </p:txBody>
      </p:sp>
      <p:sp>
        <p:nvSpPr>
          <p:cNvPr id="4" name="Espace réservé du numéro de diapositive 3"/>
          <p:cNvSpPr>
            <a:spLocks noGrp="1"/>
          </p:cNvSpPr>
          <p:nvPr>
            <p:ph type="sldNum" sz="quarter" idx="10"/>
          </p:nvPr>
        </p:nvSpPr>
        <p:spPr/>
        <p:txBody>
          <a:bodyPr/>
          <a:lstStyle/>
          <a:p>
            <a:fld id="{AB08EABB-E205-4133-9EFE-8DEE7CC45A68}" type="slidenum">
              <a:rPr lang="fr-FR" smtClean="0"/>
              <a:t>20</a:t>
            </a:fld>
            <a:endParaRPr lang="fr-FR" dirty="0"/>
          </a:p>
        </p:txBody>
      </p:sp>
    </p:spTree>
    <p:extLst>
      <p:ext uri="{BB962C8B-B14F-4D97-AF65-F5344CB8AC3E}">
        <p14:creationId xmlns:p14="http://schemas.microsoft.com/office/powerpoint/2010/main" val="823115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2969DB8-70CC-4460-81A5-92CB4E143792}" type="slidenum">
              <a:rPr lang="fr-FR" smtClean="0"/>
              <a:t>23</a:t>
            </a:fld>
            <a:endParaRPr lang="fr-FR" dirty="0"/>
          </a:p>
        </p:txBody>
      </p:sp>
    </p:spTree>
    <p:extLst>
      <p:ext uri="{BB962C8B-B14F-4D97-AF65-F5344CB8AC3E}">
        <p14:creationId xmlns:p14="http://schemas.microsoft.com/office/powerpoint/2010/main" val="2110322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9F5BC46-FDA7-4662-BAA9-E4206D9EEE7F}" type="slidenum">
              <a:rPr lang="fr-FR" smtClean="0"/>
              <a:t>3</a:t>
            </a:fld>
            <a:endParaRPr lang="fr-FR"/>
          </a:p>
        </p:txBody>
      </p:sp>
    </p:spTree>
    <p:extLst>
      <p:ext uri="{BB962C8B-B14F-4D97-AF65-F5344CB8AC3E}">
        <p14:creationId xmlns:p14="http://schemas.microsoft.com/office/powerpoint/2010/main" val="1817546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9F5BC46-FDA7-4662-BAA9-E4206D9EEE7F}" type="slidenum">
              <a:rPr lang="fr-FR" smtClean="0"/>
              <a:t>24</a:t>
            </a:fld>
            <a:endParaRPr lang="fr-FR"/>
          </a:p>
        </p:txBody>
      </p:sp>
    </p:spTree>
    <p:extLst>
      <p:ext uri="{BB962C8B-B14F-4D97-AF65-F5344CB8AC3E}">
        <p14:creationId xmlns:p14="http://schemas.microsoft.com/office/powerpoint/2010/main" val="11448112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200" kern="1200" dirty="0" smtClean="0">
              <a:solidFill>
                <a:schemeClr val="tx1"/>
              </a:solidFill>
              <a:effectLst/>
              <a:latin typeface="+mn-lt"/>
              <a:ea typeface="+mn-ea"/>
              <a:cs typeface="+mn-cs"/>
            </a:endParaRPr>
          </a:p>
          <a:p>
            <a:r>
              <a:rPr lang="fr-FR" dirty="0" smtClean="0"/>
              <a:t>17 Objectifs de développement durable (ODD)</a:t>
            </a:r>
          </a:p>
          <a:p>
            <a:r>
              <a:rPr lang="fr-FR" dirty="0" smtClean="0"/>
              <a:t>https://dashboards.sdgindex.org/</a:t>
            </a:r>
          </a:p>
          <a:p>
            <a:pPr marL="171450" indent="-171450">
              <a:buFont typeface="Arial" panose="020B0604020202020204" pitchFamily="34" charset="0"/>
              <a:buChar char="•"/>
            </a:pPr>
            <a:r>
              <a:rPr lang="fr-FR" dirty="0" smtClean="0"/>
              <a:t>Choisir un ODD</a:t>
            </a:r>
          </a:p>
          <a:p>
            <a:pPr marL="171450" indent="-171450">
              <a:buFont typeface="Arial" panose="020B0604020202020204" pitchFamily="34" charset="0"/>
              <a:buChar char="•"/>
            </a:pPr>
            <a:r>
              <a:rPr lang="fr-FR" dirty="0" smtClean="0"/>
              <a:t>Choisir un ou plusieurs indicateurs qui permettent de répondre à une problématique</a:t>
            </a:r>
          </a:p>
          <a:p>
            <a:pPr marL="171450" indent="-171450">
              <a:buFont typeface="Arial" panose="020B0604020202020204" pitchFamily="34" charset="0"/>
              <a:buChar char="•"/>
            </a:pPr>
            <a:r>
              <a:rPr lang="fr-FR" dirty="0" smtClean="0"/>
              <a:t>Choisir</a:t>
            </a:r>
            <a:r>
              <a:rPr lang="fr-FR" baseline="0" dirty="0" smtClean="0"/>
              <a:t> 2 pays</a:t>
            </a:r>
          </a:p>
          <a:p>
            <a:pPr marL="171450" indent="-171450">
              <a:buFont typeface="Arial" panose="020B0604020202020204" pitchFamily="34" charset="0"/>
              <a:buChar char="•"/>
            </a:pPr>
            <a:r>
              <a:rPr lang="fr-FR" baseline="0" dirty="0" smtClean="0"/>
              <a:t>Chercher et trouver les données</a:t>
            </a:r>
          </a:p>
          <a:p>
            <a:pPr marL="171450" indent="-171450">
              <a:buFont typeface="Arial" panose="020B0604020202020204" pitchFamily="34" charset="0"/>
              <a:buChar char="•"/>
            </a:pPr>
            <a:r>
              <a:rPr lang="fr-FR" baseline="0" dirty="0" smtClean="0"/>
              <a:t>Créer la story </a:t>
            </a:r>
            <a:r>
              <a:rPr lang="fr-FR" baseline="0" dirty="0" err="1" smtClean="0"/>
              <a:t>map</a:t>
            </a:r>
            <a:r>
              <a:rPr lang="fr-FR" baseline="0" dirty="0" smtClean="0"/>
              <a:t> et le </a:t>
            </a:r>
            <a:r>
              <a:rPr lang="fr-FR" baseline="0" dirty="0" err="1" smtClean="0"/>
              <a:t>dashboard</a:t>
            </a:r>
            <a:r>
              <a:rPr lang="fr-FR" baseline="0" dirty="0" smtClean="0"/>
              <a:t> (maquettage)</a:t>
            </a:r>
            <a:endParaRPr lang="fr-FR" dirty="0" smtClean="0"/>
          </a:p>
          <a:p>
            <a:pPr marL="171450" indent="-171450">
              <a:buFont typeface="Arial" panose="020B0604020202020204" pitchFamily="34" charset="0"/>
              <a:buChar char="•"/>
            </a:pP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B9F5BC46-FDA7-4662-BAA9-E4206D9EEE7F}" type="slidenum">
              <a:rPr lang="fr-FR" smtClean="0"/>
              <a:t>25</a:t>
            </a:fld>
            <a:endParaRPr lang="fr-FR"/>
          </a:p>
        </p:txBody>
      </p:sp>
    </p:spTree>
    <p:extLst>
      <p:ext uri="{BB962C8B-B14F-4D97-AF65-F5344CB8AC3E}">
        <p14:creationId xmlns:p14="http://schemas.microsoft.com/office/powerpoint/2010/main" val="4273904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En 1976, le </a:t>
            </a:r>
            <a:r>
              <a:rPr lang="fr-FR" sz="1200" b="1" kern="1200" dirty="0" smtClean="0">
                <a:solidFill>
                  <a:schemeClr val="tx1"/>
                </a:solidFill>
                <a:effectLst/>
                <a:latin typeface="+mn-lt"/>
                <a:ea typeface="+mn-ea"/>
                <a:cs typeface="+mn-cs"/>
              </a:rPr>
              <a:t>géographe Yves Lacoste </a:t>
            </a:r>
            <a:r>
              <a:rPr lang="fr-FR" sz="1200" kern="1200" dirty="0" smtClean="0">
                <a:solidFill>
                  <a:schemeClr val="tx1"/>
                </a:solidFill>
                <a:effectLst/>
                <a:latin typeface="+mn-lt"/>
                <a:ea typeface="+mn-ea"/>
                <a:cs typeface="+mn-cs"/>
              </a:rPr>
              <a:t>publiait un livre intitulé </a:t>
            </a:r>
            <a:r>
              <a:rPr lang="fr-FR" sz="1200" b="1" kern="1200" dirty="0" smtClean="0">
                <a:solidFill>
                  <a:schemeClr val="tx1"/>
                </a:solidFill>
                <a:effectLst/>
                <a:latin typeface="+mn-lt"/>
                <a:ea typeface="+mn-ea"/>
                <a:cs typeface="+mn-cs"/>
              </a:rPr>
              <a:t>« La Géographie, ça sert, d’abord à faire la guerre » </a:t>
            </a:r>
            <a:r>
              <a:rPr lang="fr-FR" sz="1200" kern="1200" dirty="0" smtClean="0">
                <a:solidFill>
                  <a:schemeClr val="tx1"/>
                </a:solidFill>
                <a:effectLst/>
                <a:latin typeface="+mn-lt"/>
                <a:ea typeface="+mn-ea"/>
                <a:cs typeface="+mn-cs"/>
              </a:rPr>
              <a:t>un titre choc pour un livre destiné à sortir la géographie de sa situation de simple matière scolaire.</a:t>
            </a:r>
          </a:p>
          <a:p>
            <a:r>
              <a:rPr lang="fr-FR" sz="1200" kern="1200" dirty="0" smtClean="0">
                <a:solidFill>
                  <a:schemeClr val="tx1"/>
                </a:solidFill>
                <a:effectLst/>
                <a:latin typeface="+mn-lt"/>
                <a:ea typeface="+mn-ea"/>
                <a:cs typeface="+mn-cs"/>
              </a:rPr>
              <a:t>Il n’était toutefois </a:t>
            </a:r>
            <a:r>
              <a:rPr lang="fr-FR" sz="1200" b="1" kern="1200" dirty="0" smtClean="0">
                <a:solidFill>
                  <a:schemeClr val="tx1"/>
                </a:solidFill>
                <a:effectLst/>
                <a:latin typeface="+mn-lt"/>
                <a:ea typeface="+mn-ea"/>
                <a:cs typeface="+mn-cs"/>
              </a:rPr>
              <a:t>pas le premier </a:t>
            </a:r>
            <a:r>
              <a:rPr lang="fr-FR" sz="1200" kern="1200" dirty="0" smtClean="0">
                <a:solidFill>
                  <a:schemeClr val="tx1"/>
                </a:solidFill>
                <a:effectLst/>
                <a:latin typeface="+mn-lt"/>
                <a:ea typeface="+mn-ea"/>
                <a:cs typeface="+mn-cs"/>
              </a:rPr>
              <a:t>à faire ce constat. </a:t>
            </a:r>
          </a:p>
          <a:p>
            <a:r>
              <a:rPr lang="fr-FR" sz="1200" kern="1200" dirty="0" smtClean="0">
                <a:solidFill>
                  <a:schemeClr val="tx1"/>
                </a:solidFill>
                <a:effectLst/>
                <a:latin typeface="+mn-lt"/>
                <a:ea typeface="+mn-ea"/>
                <a:cs typeface="+mn-cs"/>
              </a:rPr>
              <a:t>En effet, dès le 5ème siècle avant JC, </a:t>
            </a:r>
            <a:r>
              <a:rPr lang="fr-FR" sz="1200" b="1" kern="1200" dirty="0" smtClean="0">
                <a:solidFill>
                  <a:schemeClr val="tx1"/>
                </a:solidFill>
                <a:effectLst/>
                <a:latin typeface="+mn-lt"/>
                <a:ea typeface="+mn-ea"/>
                <a:cs typeface="+mn-cs"/>
              </a:rPr>
              <a:t>Sun </a:t>
            </a:r>
            <a:r>
              <a:rPr lang="fr-FR" sz="1200" b="1" kern="1200" dirty="0" err="1" smtClean="0">
                <a:solidFill>
                  <a:schemeClr val="tx1"/>
                </a:solidFill>
                <a:effectLst/>
                <a:latin typeface="+mn-lt"/>
                <a:ea typeface="+mn-ea"/>
                <a:cs typeface="+mn-cs"/>
              </a:rPr>
              <a:t>Tzu</a:t>
            </a:r>
            <a:r>
              <a:rPr lang="fr-FR" sz="1200" b="1" kern="1200" dirty="0" smtClean="0">
                <a:solidFill>
                  <a:schemeClr val="tx1"/>
                </a:solidFill>
                <a:effectLst/>
                <a:latin typeface="+mn-lt"/>
                <a:ea typeface="+mn-ea"/>
                <a:cs typeface="+mn-cs"/>
              </a:rPr>
              <a:t> </a:t>
            </a:r>
            <a:r>
              <a:rPr lang="fr-FR" sz="1200" kern="1200" dirty="0" smtClean="0">
                <a:solidFill>
                  <a:schemeClr val="tx1"/>
                </a:solidFill>
                <a:effectLst/>
                <a:latin typeface="+mn-lt"/>
                <a:ea typeface="+mn-ea"/>
                <a:cs typeface="+mn-cs"/>
              </a:rPr>
              <a:t>y consacrait </a:t>
            </a:r>
            <a:r>
              <a:rPr lang="fr-FR" sz="1200" b="1" kern="1200" dirty="0" smtClean="0">
                <a:solidFill>
                  <a:schemeClr val="tx1"/>
                </a:solidFill>
                <a:effectLst/>
                <a:latin typeface="+mn-lt"/>
                <a:ea typeface="+mn-ea"/>
                <a:cs typeface="+mn-cs"/>
              </a:rPr>
              <a:t>2 chapitres dans son célèbre</a:t>
            </a:r>
            <a:r>
              <a:rPr lang="fr-FR" sz="1200" b="1" kern="1200" baseline="0" dirty="0" smtClean="0">
                <a:solidFill>
                  <a:schemeClr val="tx1"/>
                </a:solidFill>
                <a:effectLst/>
                <a:latin typeface="+mn-lt"/>
                <a:ea typeface="+mn-ea"/>
                <a:cs typeface="+mn-cs"/>
              </a:rPr>
              <a:t> </a:t>
            </a:r>
            <a:r>
              <a:rPr lang="fr-FR" sz="1200" b="1" kern="1200" dirty="0" smtClean="0">
                <a:solidFill>
                  <a:schemeClr val="tx1"/>
                </a:solidFill>
                <a:effectLst/>
                <a:latin typeface="+mn-lt"/>
                <a:ea typeface="+mn-ea"/>
                <a:cs typeface="+mn-cs"/>
              </a:rPr>
              <a:t>« l’art de la guerre ».</a:t>
            </a:r>
          </a:p>
          <a:p>
            <a:r>
              <a:rPr lang="fr-FR" sz="1200" kern="1200" dirty="0" smtClean="0">
                <a:solidFill>
                  <a:schemeClr val="tx1"/>
                </a:solidFill>
                <a:effectLst/>
                <a:latin typeface="+mn-lt"/>
                <a:ea typeface="+mn-ea"/>
                <a:cs typeface="+mn-cs"/>
              </a:rPr>
              <a:t>Plus près de nous, </a:t>
            </a:r>
            <a:r>
              <a:rPr lang="fr-FR" sz="1200" b="1" kern="1200" dirty="0" smtClean="0">
                <a:solidFill>
                  <a:schemeClr val="tx1"/>
                </a:solidFill>
                <a:effectLst/>
                <a:latin typeface="+mn-lt"/>
                <a:ea typeface="+mn-ea"/>
                <a:cs typeface="+mn-cs"/>
              </a:rPr>
              <a:t>Napoléon 1</a:t>
            </a:r>
            <a:r>
              <a:rPr lang="fr-FR" sz="1200" b="1" kern="1200" baseline="30000" dirty="0" smtClean="0">
                <a:solidFill>
                  <a:schemeClr val="tx1"/>
                </a:solidFill>
                <a:effectLst/>
                <a:latin typeface="+mn-lt"/>
                <a:ea typeface="+mn-ea"/>
                <a:cs typeface="+mn-cs"/>
              </a:rPr>
              <a:t>er</a:t>
            </a:r>
            <a:r>
              <a:rPr lang="fr-FR" sz="1200" b="1" kern="1200" dirty="0" smtClean="0">
                <a:solidFill>
                  <a:schemeClr val="tx1"/>
                </a:solidFill>
                <a:effectLst/>
                <a:latin typeface="+mn-lt"/>
                <a:ea typeface="+mn-ea"/>
                <a:cs typeface="+mn-cs"/>
              </a:rPr>
              <a:t> </a:t>
            </a:r>
            <a:r>
              <a:rPr lang="fr-FR" sz="1200" kern="1200" dirty="0" smtClean="0">
                <a:solidFill>
                  <a:schemeClr val="tx1"/>
                </a:solidFill>
                <a:effectLst/>
                <a:latin typeface="+mn-lt"/>
                <a:ea typeface="+mn-ea"/>
                <a:cs typeface="+mn-cs"/>
              </a:rPr>
              <a:t>était </a:t>
            </a:r>
            <a:r>
              <a:rPr lang="fr-FR" sz="1200" b="1" kern="1200" dirty="0" smtClean="0">
                <a:solidFill>
                  <a:schemeClr val="tx1"/>
                </a:solidFill>
                <a:effectLst/>
                <a:latin typeface="+mn-lt"/>
                <a:ea typeface="+mn-ea"/>
                <a:cs typeface="+mn-cs"/>
              </a:rPr>
              <a:t>toujours accompagné du général </a:t>
            </a:r>
            <a:r>
              <a:rPr lang="fr-FR" sz="1200" b="1" kern="1200" dirty="0" err="1" smtClean="0">
                <a:solidFill>
                  <a:schemeClr val="tx1"/>
                </a:solidFill>
                <a:effectLst/>
                <a:latin typeface="+mn-lt"/>
                <a:ea typeface="+mn-ea"/>
                <a:cs typeface="+mn-cs"/>
              </a:rPr>
              <a:t>Bacler</a:t>
            </a:r>
            <a:r>
              <a:rPr lang="fr-FR" sz="1200" b="1" kern="1200" dirty="0" smtClean="0">
                <a:solidFill>
                  <a:schemeClr val="tx1"/>
                </a:solidFill>
                <a:effectLst/>
                <a:latin typeface="+mn-lt"/>
                <a:ea typeface="+mn-ea"/>
                <a:cs typeface="+mn-cs"/>
              </a:rPr>
              <a:t> d’Albe</a:t>
            </a:r>
            <a:r>
              <a:rPr lang="fr-FR" sz="1200" kern="1200" dirty="0" smtClean="0">
                <a:solidFill>
                  <a:schemeClr val="tx1"/>
                </a:solidFill>
                <a:effectLst/>
                <a:latin typeface="+mn-lt"/>
                <a:ea typeface="+mn-ea"/>
                <a:cs typeface="+mn-cs"/>
              </a:rPr>
              <a:t>, ingénieur géographe, qui lui décrivait dans le détail la configuration du terrain avant chaque bataille. </a:t>
            </a:r>
          </a:p>
          <a:p>
            <a:r>
              <a:rPr lang="fr-FR" sz="1200" b="1" kern="1200" dirty="0" smtClean="0">
                <a:solidFill>
                  <a:schemeClr val="tx1"/>
                </a:solidFill>
                <a:effectLst/>
                <a:latin typeface="+mn-lt"/>
                <a:ea typeface="+mn-ea"/>
                <a:cs typeface="+mn-cs"/>
              </a:rPr>
              <a:t>L’importance de disposer d’une géographie militaire pour la planification et la conduite des opérations était clairement marquée dans le livre blanc </a:t>
            </a:r>
            <a:r>
              <a:rPr lang="fr-FR" sz="1200" kern="1200" dirty="0" smtClean="0">
                <a:solidFill>
                  <a:schemeClr val="tx1"/>
                </a:solidFill>
                <a:effectLst/>
                <a:latin typeface="+mn-lt"/>
                <a:ea typeface="+mn-ea"/>
                <a:cs typeface="+mn-cs"/>
              </a:rPr>
              <a:t>sur la défense et la sécurité nationale de </a:t>
            </a:r>
            <a:r>
              <a:rPr lang="fr-FR" sz="1200" b="1" kern="1200" dirty="0" smtClean="0">
                <a:solidFill>
                  <a:schemeClr val="tx1"/>
                </a:solidFill>
                <a:effectLst/>
                <a:latin typeface="+mn-lt"/>
                <a:ea typeface="+mn-ea"/>
                <a:cs typeface="+mn-cs"/>
              </a:rPr>
              <a:t>2008</a:t>
            </a:r>
            <a:r>
              <a:rPr lang="fr-FR" sz="1200" kern="1200" dirty="0" smtClean="0">
                <a:solidFill>
                  <a:schemeClr val="tx1"/>
                </a:solidFill>
                <a:effectLst/>
                <a:latin typeface="+mn-lt"/>
                <a:ea typeface="+mn-ea"/>
                <a:cs typeface="+mn-cs"/>
              </a:rPr>
              <a:t>.</a:t>
            </a:r>
          </a:p>
          <a:p>
            <a:r>
              <a:rPr lang="fr-FR" sz="1200" kern="1200" dirty="0" smtClean="0">
                <a:solidFill>
                  <a:schemeClr val="tx1"/>
                </a:solidFill>
                <a:effectLst/>
                <a:latin typeface="+mn-lt"/>
                <a:ea typeface="+mn-ea"/>
                <a:cs typeface="+mn-cs"/>
              </a:rPr>
              <a:t>Le </a:t>
            </a:r>
            <a:r>
              <a:rPr lang="fr-FR" sz="1200" b="1" kern="1200" dirty="0" smtClean="0">
                <a:solidFill>
                  <a:schemeClr val="tx1"/>
                </a:solidFill>
                <a:effectLst/>
                <a:latin typeface="+mn-lt"/>
                <a:ea typeface="+mn-ea"/>
                <a:cs typeface="+mn-cs"/>
              </a:rPr>
              <a:t>livre blanc de 2013 </a:t>
            </a:r>
            <a:r>
              <a:rPr lang="fr-FR" sz="1200" kern="1200" dirty="0" smtClean="0">
                <a:solidFill>
                  <a:schemeClr val="tx1"/>
                </a:solidFill>
                <a:effectLst/>
                <a:latin typeface="+mn-lt"/>
                <a:ea typeface="+mn-ea"/>
                <a:cs typeface="+mn-cs"/>
              </a:rPr>
              <a:t>qui est pleinement dans la continuité du précédent en acte que </a:t>
            </a:r>
            <a:r>
              <a:rPr lang="fr-FR" sz="1200" b="0" kern="1200" dirty="0" smtClean="0">
                <a:solidFill>
                  <a:schemeClr val="tx1"/>
                </a:solidFill>
                <a:effectLst/>
                <a:latin typeface="+mn-lt"/>
                <a:ea typeface="+mn-ea"/>
                <a:cs typeface="+mn-cs"/>
              </a:rPr>
              <a:t>[…] </a:t>
            </a:r>
            <a:r>
              <a:rPr lang="fr-FR" sz="1200" b="1" kern="1200" dirty="0" smtClean="0">
                <a:solidFill>
                  <a:schemeClr val="tx1"/>
                </a:solidFill>
                <a:effectLst/>
                <a:latin typeface="+mn-lt"/>
                <a:ea typeface="+mn-ea"/>
                <a:cs typeface="+mn-cs"/>
              </a:rPr>
              <a:t>l’évolution du contexte international et sécuritaire impose une convergence accrue entre les cinq grandes fonctions stratégiques </a:t>
            </a:r>
            <a:r>
              <a:rPr lang="fr-FR" sz="1200" b="0" kern="1200" dirty="0" smtClean="0">
                <a:solidFill>
                  <a:schemeClr val="tx1"/>
                </a:solidFill>
                <a:effectLst/>
                <a:latin typeface="+mn-lt"/>
                <a:ea typeface="+mn-ea"/>
                <a:cs typeface="+mn-cs"/>
              </a:rPr>
              <a:t>[…]</a:t>
            </a:r>
            <a:r>
              <a:rPr lang="fr-FR" sz="1200" b="1" kern="1200" dirty="0" smtClean="0">
                <a:solidFill>
                  <a:schemeClr val="tx1"/>
                </a:solidFill>
                <a:effectLst/>
                <a:latin typeface="+mn-lt"/>
                <a:ea typeface="+mn-ea"/>
                <a:cs typeface="+mn-cs"/>
              </a:rPr>
              <a:t> : connaissance et anticipation, dissuasion, protection, prévention et intervention</a:t>
            </a:r>
            <a:r>
              <a:rPr lang="fr-FR" sz="1200" kern="1200" dirty="0" smtClean="0">
                <a:solidFill>
                  <a:schemeClr val="tx1"/>
                </a:solidFill>
                <a:effectLst/>
                <a:latin typeface="+mn-lt"/>
                <a:ea typeface="+mn-ea"/>
                <a:cs typeface="+mn-cs"/>
              </a:rPr>
              <a:t>.</a:t>
            </a:r>
          </a:p>
          <a:p>
            <a:r>
              <a:rPr lang="fr-FR" sz="1200" kern="1200" dirty="0" smtClean="0">
                <a:solidFill>
                  <a:schemeClr val="tx1"/>
                </a:solidFill>
                <a:effectLst/>
                <a:latin typeface="+mn-lt"/>
                <a:ea typeface="+mn-ea"/>
                <a:cs typeface="+mn-cs"/>
              </a:rPr>
              <a:t>La mission de l’EGI s’inscrit parfaitement dans ce contexte.</a:t>
            </a:r>
          </a:p>
          <a:p>
            <a:endParaRPr lang="en-US" dirty="0"/>
          </a:p>
        </p:txBody>
      </p:sp>
      <p:sp>
        <p:nvSpPr>
          <p:cNvPr id="4" name="Espace réservé du numéro de diapositive 3"/>
          <p:cNvSpPr>
            <a:spLocks noGrp="1"/>
          </p:cNvSpPr>
          <p:nvPr>
            <p:ph type="sldNum" sz="quarter" idx="10"/>
          </p:nvPr>
        </p:nvSpPr>
        <p:spPr/>
        <p:txBody>
          <a:bodyPr/>
          <a:lstStyle/>
          <a:p>
            <a:fld id="{E2969DB8-70CC-4460-81A5-92CB4E143792}" type="slidenum">
              <a:rPr lang="fr-FR" smtClean="0"/>
              <a:t>4</a:t>
            </a:fld>
            <a:endParaRPr lang="fr-FR" dirty="0"/>
          </a:p>
        </p:txBody>
      </p:sp>
    </p:spTree>
    <p:extLst>
      <p:ext uri="{BB962C8B-B14F-4D97-AF65-F5344CB8AC3E}">
        <p14:creationId xmlns:p14="http://schemas.microsoft.com/office/powerpoint/2010/main" val="3440602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smtClean="0"/>
              <a:t>Alors justement,</a:t>
            </a:r>
            <a:r>
              <a:rPr lang="fr-FR" baseline="0" dirty="0" smtClean="0"/>
              <a:t> un peu d’histoire..</a:t>
            </a:r>
            <a:endParaRPr lang="fr-F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smtClean="0"/>
              <a:t>1688 : </a:t>
            </a:r>
            <a:r>
              <a:rPr kumimoji="0" lang="fr-FR" altLang="fr-FR" sz="1200" b="0" i="1" u="none" strike="noStrike" cap="none" normalizeH="0" baseline="0" dirty="0" smtClean="0">
                <a:ln>
                  <a:noFill/>
                </a:ln>
                <a:solidFill>
                  <a:schemeClr val="tx2"/>
                </a:solidFill>
                <a:effectLst/>
                <a:latin typeface="Garamond" panose="02020404030301010803" pitchFamily="18" charset="0"/>
              </a:rPr>
              <a:t>Le Dépôt de la Guerre est crée par Louvois pour y centraliser, en particulier, tous les documents topographiques, les cartes et les plans. </a:t>
            </a:r>
          </a:p>
          <a:p>
            <a:r>
              <a:rPr lang="fr-FR" dirty="0" smtClean="0"/>
              <a:t>1696 : Le corps du corps des ingénieurs des camps et armées du Roi est crée par Vauban pour lever les plans des places fortes et des camps militaires. En 1719, ils prennent l’appellation d’ingénieurs géographes.</a:t>
            </a:r>
          </a:p>
          <a:p>
            <a:r>
              <a:rPr lang="fr-FR" dirty="0" smtClean="0"/>
              <a:t>1730 : Suite à la guerre de succession d’Espagne, les ingénieurs géographes réalisèrent la carte des Monts Pyrénées, série de 8 feuilles au 1 : 330 000 environ, dont les dernières feuilles sont terminées en 1730. Il s’agit de la première réalisation de cartes topographiques sur une zone aussi étendue du territoire français.</a:t>
            </a:r>
          </a:p>
          <a:p>
            <a:r>
              <a:rPr lang="fr-FR" dirty="0" smtClean="0"/>
              <a:t>1747 : Cassini présente au roi Louis XV des cartes de Flandre réalisée en s’appuyant sur un réseau de points de triangulation géodésique. Visiblement très satisfait de la qualité de ces cartes, le roi chargea Cassini de réaliser une cartographie du royaume sur le même principe. Dès 1750, les premiers travaux topographiques purent commencer. Pour cela, Cassini recruta des ingénieurs civils, les ingénieurs géographes militaires se chargeant des zones frontalières. Dessinée à l’échelle d’une ligne pour 100 toises, c’est-à-dire au 1 : 86400, la série comporte 180 cartes. Lorsqu’éclata la révolution, la majeure partie du territoire était cartographiée. Les dernières feuilles furent publiées en 1815.</a:t>
            </a:r>
          </a:p>
          <a:p>
            <a:r>
              <a:rPr lang="fr-FR" dirty="0" smtClean="0"/>
              <a:t>1756 : Choiseul décide de donner aux Dépôts de la guerre de Paris et de Versailles et aux Ingénieurs Géographes une direction unique, sous l’appellation de Dépôt de la Guerre.</a:t>
            </a:r>
          </a:p>
          <a:p>
            <a:r>
              <a:rPr lang="fr-FR" dirty="0" smtClean="0"/>
              <a:t>1817 : La révolution puis les campagnes napoléoniennes mirent en évidence les limites de la carte de Cassini. L’ordonnance royale du 11 juin 1817 décida donc le lancement d’un projet d’une nouvelle carte topographique de la France. Les travaux terrain, réalisés de 1818 à 1866, furent confiés aux ingénieurs géographes, alors intégrés dans le corps d’état-major ; d’où l’appellation de cette nouvelle série au 1 : 80 000, dite « carte d’état-major ».</a:t>
            </a:r>
          </a:p>
          <a:p>
            <a:r>
              <a:rPr lang="fr-FR" dirty="0" smtClean="0"/>
              <a:t>1887 : Après plusieurs réorganisations, le Dépôt de la Guerre est supprimé et remplacé par le Service Géographique de l’Armée (SGA).</a:t>
            </a:r>
          </a:p>
          <a:p>
            <a:r>
              <a:rPr lang="fr-FR" dirty="0" smtClean="0"/>
              <a:t>1900 : La commission des travaux géographiques accepte la réalisation d’une nouvelle série de cartes : « 1 :50000 type 1900 ». Cette série, produite en couleurs sur une projection polycentrique, introduit le système des courbes de niveau pour représenter le relief. Par manque de crédits, le projet avance lentement et seules 42 cartes sont produites en 1914 sur les 1100 que compte la série.</a:t>
            </a:r>
          </a:p>
          <a:p>
            <a:r>
              <a:rPr lang="fr-FR" dirty="0" smtClean="0"/>
              <a:t>1914 : La première guerre mondiale modifie le rôle du SGA et accroit ses attributions. La guerre moderne fait apparaitre l’importance pour les combattants de disposer de documents cartographiques adaptés à leurs besoins et constamment mis à jour. De nombreuses équipes sont recrutées, formées et déployées sur les différents fronts. En parallèle, le SGA diversifie ses activités et met sur pieds des sections de repérage par le son (repérage des batteries d’artillerie ennemies) et crée en 1915 le bureau météorologique militaire.</a:t>
            </a:r>
            <a:br>
              <a:rPr lang="fr-FR" dirty="0" smtClean="0"/>
            </a:br>
            <a:r>
              <a:rPr lang="fr-FR" dirty="0" smtClean="0"/>
              <a:t>À la fin des hostilités, le SGA a imprimé plus de 25 000 000 de cartes et emploie près de 10000 personnes. </a:t>
            </a:r>
          </a:p>
          <a:p>
            <a:r>
              <a:rPr lang="fr-FR" dirty="0" smtClean="0"/>
              <a:t>1922 : Sur proposition du SGA, l’état-major de l’armée accepte la création de 2 nouvelles séries de cartes au 1 :20000 et au 1 :50000 connues sous la dénomination de type 1922. S’appuyant sur l’expérience de la carte type 1900 et des nouveautés introduites par les productions de guerre, cette nouvelle cartographie est réalisée en projection conique Lambert avec un quadrillage kilométrique. Malgré l’utilisation grandissante de la photogrammétrie, qui accélère la production, à peine plus d’un quart du territoire métropolitain est couvert par cette nouvelle carte lorsque débute la seconde guerre mondiale. </a:t>
            </a:r>
          </a:p>
          <a:p>
            <a:r>
              <a:rPr lang="fr-FR" dirty="0" smtClean="0"/>
              <a:t>1940 : Suite à l’invasion allemande, le SGA est dissout par décret du 27 juin 1940 et est remplacé par un organisme civil dépendant du Ministère des travaux publics : l’Institut géographique national (IGN). Installé dans les locaux du SGA, l’IGN récupère ses matériels et poursuit les travaux en cours, notamment les levés de la nouvelle carte de France. </a:t>
            </a:r>
          </a:p>
          <a:p>
            <a:r>
              <a:rPr lang="fr-FR" dirty="0" smtClean="0"/>
              <a:t>1946 : Au lendemain de la guerre, 2 nouvelles unités géographiques militaires sont créées en métropole. D’une part, la section géographique de l’état-major de l’armée est chargée d’assurer la liaison entre les besoins de la défense et l’IGN. Elle prendra l’appellation de section géographique militaire (SGM) en 1970. D’autre part, le groupe géographique autonome prend ses quartiers au fort de Montrouge avant de déménager vers Joigny dans l’Yonne (1949-1950). Après plusieurs changements d’appellation, il devient 28ème groupe géographique en 1998, en référence au 28ème régiment d’artillerie dont il a la garde de l’étendard depuis 1966.</a:t>
            </a:r>
          </a:p>
          <a:p>
            <a:r>
              <a:rPr lang="fr-FR" dirty="0" smtClean="0"/>
              <a:t>1983 : Avec l’arrivée de la géographie numérique et l’accroissement des besoins des différentes armées, le centre géographique interarmées est créé le 11 mars 1983. Organisme chargé notamment des études et de la coordination des différentes productions pour tout ce qui concerne les questions interarmées de géographie, il fusionne en 2010 avec le bureau environnement météorologique interarmées de l’EMA pour devenir le Bureau géographie, hydrographie, océanographie et météorologie (BGHOM).</a:t>
            </a:r>
          </a:p>
          <a:p>
            <a:r>
              <a:rPr lang="fr-FR" dirty="0" smtClean="0"/>
              <a:t>1993 : Le 8 mars 1993, l’établissement de production de données géographiques (EPDG) est créé sur la base aérienne 921 de Taverny. Organisme interarmées, l’EPDG prend la suite de la division de numérisation des structures (DNS) créée 8 ans plus tôt et qui dépendait de l’armée de l’Air. En novembre 2000, l’EPDG quitte la BA 921 et s’installe sur la BA 110 à Creil.</a:t>
            </a:r>
          </a:p>
          <a:p>
            <a:r>
              <a:rPr lang="fr-FR" dirty="0" smtClean="0"/>
              <a:t>2008 : L'arrêté du 20 décembre 2007 portant création de l'établissement géographique interarmées instaure un organisme unique né de la fusion de la SGM et de l'EPDG ayant pour mission la production, la validation, la gestion et la diffusion des informations géographiques terrestres et aéroterrestres, sur supports numérique et papier, ainsi que des données de géographie, de géodésie, de géophysique, d’imagerie et de topographie nécessaires à l’élaboration de ces informations. </a:t>
            </a:r>
            <a:endParaRPr lang="fr-FR" dirty="0"/>
          </a:p>
        </p:txBody>
      </p:sp>
      <p:sp>
        <p:nvSpPr>
          <p:cNvPr id="4" name="Espace réservé du numéro de diapositive 3"/>
          <p:cNvSpPr>
            <a:spLocks noGrp="1"/>
          </p:cNvSpPr>
          <p:nvPr>
            <p:ph type="sldNum" sz="quarter" idx="10"/>
          </p:nvPr>
        </p:nvSpPr>
        <p:spPr/>
        <p:txBody>
          <a:bodyPr/>
          <a:lstStyle/>
          <a:p>
            <a:fld id="{B9F5BC46-FDA7-4662-BAA9-E4206D9EEE7F}" type="slidenum">
              <a:rPr lang="fr-FR" smtClean="0"/>
              <a:t>5</a:t>
            </a:fld>
            <a:endParaRPr lang="fr-FR"/>
          </a:p>
        </p:txBody>
      </p:sp>
    </p:spTree>
    <p:extLst>
      <p:ext uri="{BB962C8B-B14F-4D97-AF65-F5344CB8AC3E}">
        <p14:creationId xmlns:p14="http://schemas.microsoft.com/office/powerpoint/2010/main" val="18394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u="none" strike="noStrike" kern="1200" baseline="0" dirty="0" smtClean="0">
                <a:solidFill>
                  <a:schemeClr val="tx1"/>
                </a:solidFill>
                <a:latin typeface="+mn-lt"/>
                <a:ea typeface="+mn-ea"/>
                <a:cs typeface="+mn-cs"/>
              </a:rPr>
              <a:t>Depuis les années 2000, les nouvelles technologies </a:t>
            </a:r>
            <a:r>
              <a:rPr lang="fr-FR" sz="1200" b="0" i="0" u="none" strike="noStrike" kern="1200" baseline="0" dirty="0" err="1" smtClean="0">
                <a:solidFill>
                  <a:schemeClr val="tx1"/>
                </a:solidFill>
                <a:latin typeface="+mn-lt"/>
                <a:ea typeface="+mn-ea"/>
                <a:cs typeface="+mn-cs"/>
              </a:rPr>
              <a:t>géospatiales</a:t>
            </a:r>
            <a:r>
              <a:rPr lang="fr-FR" sz="1200" b="0" i="0" u="none" strike="noStrike" kern="1200" baseline="0" dirty="0" smtClean="0">
                <a:solidFill>
                  <a:schemeClr val="tx1"/>
                </a:solidFill>
                <a:latin typeface="+mn-lt"/>
                <a:ea typeface="+mn-ea"/>
                <a:cs typeface="+mn-cs"/>
              </a:rPr>
              <a:t> et numériques et les nouvelles exigences opérationnelles ont poussé les armées à se transformer. </a:t>
            </a:r>
          </a:p>
          <a:p>
            <a:r>
              <a:rPr lang="fr-FR" sz="1200" b="0" i="0" u="none" strike="noStrike" kern="1200" baseline="0" dirty="0" smtClean="0">
                <a:solidFill>
                  <a:schemeClr val="tx1"/>
                </a:solidFill>
                <a:latin typeface="+mn-lt"/>
                <a:ea typeface="+mn-ea"/>
                <a:cs typeface="+mn-cs"/>
              </a:rPr>
              <a:t>L’armée américaine, suivie de celles de l’Allemagne et de l’Angleterre, de la France et de bien d’autres pays européens ainsi que des puissances émergentes (Russie, Inde, Chine, Japon en particulier) ont restructuré leurs services géographiques pour les moderniser. </a:t>
            </a:r>
          </a:p>
          <a:p>
            <a:endParaRPr lang="fr-FR" sz="1200" b="0" i="0" u="none" strike="noStrike" kern="1200" baseline="0" dirty="0" smtClean="0">
              <a:solidFill>
                <a:schemeClr val="tx1"/>
              </a:solidFill>
              <a:latin typeface="+mn-lt"/>
              <a:ea typeface="+mn-ea"/>
              <a:cs typeface="+mn-cs"/>
            </a:endParaRPr>
          </a:p>
          <a:p>
            <a:r>
              <a:rPr lang="fr-FR" sz="1200" b="0" i="0" u="none" strike="noStrike" kern="1200" baseline="0" dirty="0" smtClean="0">
                <a:solidFill>
                  <a:schemeClr val="tx1"/>
                </a:solidFill>
                <a:latin typeface="+mn-lt"/>
                <a:ea typeface="+mn-ea"/>
                <a:cs typeface="+mn-cs"/>
              </a:rPr>
              <a:t>Le principal objectif de cette transformation est de produire une géographie militaire de meilleure qualité qui apporte une information à haute valeur ajoutée. </a:t>
            </a:r>
          </a:p>
          <a:p>
            <a:r>
              <a:rPr lang="fr-FR" sz="1200" b="0" i="0" u="none" strike="noStrike" kern="1200" baseline="0" dirty="0" smtClean="0">
                <a:solidFill>
                  <a:schemeClr val="tx1"/>
                </a:solidFill>
                <a:latin typeface="+mn-lt"/>
                <a:ea typeface="+mn-ea"/>
                <a:cs typeface="+mn-cs"/>
              </a:rPr>
              <a:t>On peut classer les défis de cette nouvelle géographie à des fins de défense en trois catégories :</a:t>
            </a:r>
          </a:p>
          <a:p>
            <a:pPr marL="171450" indent="-171450">
              <a:buFontTx/>
              <a:buChar char="-"/>
            </a:pPr>
            <a:r>
              <a:rPr lang="fr-FR" sz="1200" b="0" i="0" u="none" strike="noStrike" kern="1200" baseline="0" dirty="0" smtClean="0">
                <a:solidFill>
                  <a:schemeClr val="tx1"/>
                </a:solidFill>
                <a:latin typeface="+mn-lt"/>
                <a:ea typeface="+mn-ea"/>
                <a:cs typeface="+mn-cs"/>
              </a:rPr>
              <a:t>Ils sont d’abord technologiques et techniques en améliorant la cohérence et l’interopérabilité des systèmes d’information géographiques au profit de l’ensemble des acteurs de la Défense comme des systèmes d’armes. </a:t>
            </a:r>
          </a:p>
          <a:p>
            <a:pPr marL="171450" indent="-171450">
              <a:buFontTx/>
              <a:buChar char="-"/>
            </a:pPr>
            <a:r>
              <a:rPr lang="fr-FR" sz="1200" b="0" i="0" u="none" strike="noStrike" kern="1200" baseline="0" dirty="0" smtClean="0">
                <a:solidFill>
                  <a:schemeClr val="tx1"/>
                </a:solidFill>
                <a:latin typeface="+mn-lt"/>
                <a:ea typeface="+mn-ea"/>
                <a:cs typeface="+mn-cs"/>
              </a:rPr>
              <a:t>Ils sont également capacitaires en valorisant la place de l’analyse géographique, souvent peu prise en compte, et qui demande des savoir-faire de haut niveau et des formations en amont adaptées à des besoins évolutifs selon les crises géopolitiques. </a:t>
            </a:r>
          </a:p>
          <a:p>
            <a:pPr marL="171450" indent="-171450">
              <a:buFontTx/>
              <a:buChar char="-"/>
            </a:pPr>
            <a:r>
              <a:rPr lang="fr-FR" sz="1200" b="0" i="0" u="none" strike="noStrike" kern="1200" baseline="0" dirty="0" smtClean="0">
                <a:solidFill>
                  <a:schemeClr val="tx1"/>
                </a:solidFill>
                <a:latin typeface="+mn-lt"/>
                <a:ea typeface="+mn-ea"/>
                <a:cs typeface="+mn-cs"/>
              </a:rPr>
              <a:t>Ils sont enfin culturels en accordant une place croissante à la géographie, véritable domaine d’expertise, qui n’est pas traditionnellement envisagée comme un pilier de l’action militaire.</a:t>
            </a:r>
            <a:endParaRPr lang="fr-FR" dirty="0"/>
          </a:p>
        </p:txBody>
      </p:sp>
      <p:sp>
        <p:nvSpPr>
          <p:cNvPr id="4" name="Espace réservé du numéro de diapositive 3"/>
          <p:cNvSpPr>
            <a:spLocks noGrp="1"/>
          </p:cNvSpPr>
          <p:nvPr>
            <p:ph type="sldNum" sz="quarter" idx="10"/>
          </p:nvPr>
        </p:nvSpPr>
        <p:spPr/>
        <p:txBody>
          <a:bodyPr/>
          <a:lstStyle/>
          <a:p>
            <a:fld id="{B9F5BC46-FDA7-4662-BAA9-E4206D9EEE7F}" type="slidenum">
              <a:rPr lang="fr-FR" smtClean="0"/>
              <a:t>6</a:t>
            </a:fld>
            <a:endParaRPr lang="fr-FR"/>
          </a:p>
        </p:txBody>
      </p:sp>
    </p:spTree>
    <p:extLst>
      <p:ext uri="{BB962C8B-B14F-4D97-AF65-F5344CB8AC3E}">
        <p14:creationId xmlns:p14="http://schemas.microsoft.com/office/powerpoint/2010/main" val="3978577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9F5BC46-FDA7-4662-BAA9-E4206D9EEE7F}" type="slidenum">
              <a:rPr lang="fr-FR" smtClean="0"/>
              <a:t>7</a:t>
            </a:fld>
            <a:endParaRPr lang="fr-FR"/>
          </a:p>
        </p:txBody>
      </p:sp>
    </p:spTree>
    <p:extLst>
      <p:ext uri="{BB962C8B-B14F-4D97-AF65-F5344CB8AC3E}">
        <p14:creationId xmlns:p14="http://schemas.microsoft.com/office/powerpoint/2010/main" val="3473970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La révolution technologiques des dernières décennies a permis le développement</a:t>
            </a:r>
            <a:r>
              <a:rPr lang="fr-FR" baseline="0" dirty="0" smtClean="0"/>
              <a:t> des systèmes d’information Géographique afin de synthétiser au mieux une situation, au profit de la compréhension générale. Lire une carte, objet statique, peut en effet être déroutant, surtout si elle n’est plus d’actualité ou incomplète. Une application (web ou non), outre sa prise en main rapide, et parfois même intuitive, peut être mise à jour rapidement, en temps réel par moment, pour coïncider avec le tempo de l’opération.</a:t>
            </a:r>
          </a:p>
          <a:p>
            <a:endParaRPr lang="fr-FR" dirty="0"/>
          </a:p>
        </p:txBody>
      </p:sp>
      <p:sp>
        <p:nvSpPr>
          <p:cNvPr id="4" name="Espace réservé du numéro de diapositive 3"/>
          <p:cNvSpPr>
            <a:spLocks noGrp="1"/>
          </p:cNvSpPr>
          <p:nvPr>
            <p:ph type="sldNum" sz="quarter" idx="10"/>
          </p:nvPr>
        </p:nvSpPr>
        <p:spPr/>
        <p:txBody>
          <a:bodyPr/>
          <a:lstStyle/>
          <a:p>
            <a:fld id="{B9F5BC46-FDA7-4662-BAA9-E4206D9EEE7F}" type="slidenum">
              <a:rPr lang="fr-FR" smtClean="0"/>
              <a:t>8</a:t>
            </a:fld>
            <a:endParaRPr lang="fr-FR"/>
          </a:p>
        </p:txBody>
      </p:sp>
    </p:spTree>
    <p:extLst>
      <p:ext uri="{BB962C8B-B14F-4D97-AF65-F5344CB8AC3E}">
        <p14:creationId xmlns:p14="http://schemas.microsoft.com/office/powerpoint/2010/main" val="42135378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u="none" strike="noStrike" kern="1200" baseline="0" dirty="0" smtClean="0">
                <a:solidFill>
                  <a:schemeClr val="tx1"/>
                </a:solidFill>
                <a:latin typeface="+mn-lt"/>
                <a:ea typeface="+mn-ea"/>
                <a:cs typeface="+mn-cs"/>
              </a:rPr>
              <a:t>Le concept de système d’information géographique (SIG) est apparu dans les années 1960-1970. Depuis ce temps, des définitions</a:t>
            </a:r>
          </a:p>
          <a:p>
            <a:r>
              <a:rPr lang="fr-FR" sz="1200" b="0" i="0" u="none" strike="noStrike" kern="1200" baseline="0" dirty="0" smtClean="0">
                <a:solidFill>
                  <a:schemeClr val="tx1"/>
                </a:solidFill>
                <a:latin typeface="+mn-lt"/>
                <a:ea typeface="+mn-ea"/>
                <a:cs typeface="+mn-cs"/>
              </a:rPr>
              <a:t>plus ou moins similaires et cohérentes ont fait leur apparition.</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tx1"/>
                </a:solidFill>
                <a:latin typeface="+mn-lt"/>
                <a:ea typeface="+mn-ea"/>
                <a:cs typeface="+mn-cs"/>
              </a:rPr>
              <a:t>En 1989, </a:t>
            </a:r>
            <a:r>
              <a:rPr lang="fr-FR" sz="1200" dirty="0" smtClean="0"/>
              <a:t>la </a:t>
            </a:r>
            <a:r>
              <a:rPr lang="fr-FR" sz="1200" dirty="0" smtClean="0">
                <a:hlinkClick r:id="rId3"/>
              </a:rPr>
              <a:t>Société française de Photogrammétrie et de télédétection</a:t>
            </a:r>
            <a:r>
              <a:rPr lang="fr-FR" sz="1200" dirty="0" smtClean="0"/>
              <a:t> définissait le SIG comme étant « un système informatique permettant, à partir de diverses sources, de </a:t>
            </a:r>
            <a:r>
              <a:rPr lang="fr-FR" sz="1200" b="1" dirty="0" smtClean="0"/>
              <a:t>rassembler</a:t>
            </a:r>
            <a:r>
              <a:rPr lang="fr-FR" sz="1200" dirty="0" smtClean="0"/>
              <a:t> et d'</a:t>
            </a:r>
            <a:r>
              <a:rPr lang="fr-FR" sz="1200" b="1" dirty="0" smtClean="0"/>
              <a:t>organiser</a:t>
            </a:r>
            <a:r>
              <a:rPr lang="fr-FR" sz="1200" dirty="0" smtClean="0"/>
              <a:t>, de </a:t>
            </a:r>
            <a:r>
              <a:rPr lang="fr-FR" sz="1200" b="1" dirty="0" smtClean="0"/>
              <a:t>gérer</a:t>
            </a:r>
            <a:r>
              <a:rPr lang="fr-FR" sz="1200" dirty="0" smtClean="0"/>
              <a:t>, d'</a:t>
            </a:r>
            <a:r>
              <a:rPr lang="fr-FR" sz="1200" b="1" dirty="0" smtClean="0"/>
              <a:t>analyser</a:t>
            </a:r>
            <a:r>
              <a:rPr lang="fr-FR" sz="1200" dirty="0" smtClean="0"/>
              <a:t> et de </a:t>
            </a:r>
            <a:r>
              <a:rPr lang="fr-FR" sz="1200" b="1" dirty="0" smtClean="0"/>
              <a:t>combiner</a:t>
            </a:r>
            <a:r>
              <a:rPr lang="fr-FR" sz="1200" dirty="0" smtClean="0"/>
              <a:t>, d'</a:t>
            </a:r>
            <a:r>
              <a:rPr lang="fr-FR" sz="1200" b="1" dirty="0" smtClean="0"/>
              <a:t>élaborer</a:t>
            </a:r>
            <a:r>
              <a:rPr lang="fr-FR" sz="1200" dirty="0" smtClean="0"/>
              <a:t> et de </a:t>
            </a:r>
            <a:r>
              <a:rPr lang="fr-FR" sz="1200" b="1" dirty="0" smtClean="0"/>
              <a:t>présenter</a:t>
            </a:r>
            <a:r>
              <a:rPr lang="fr-FR" sz="1200" dirty="0" smtClean="0"/>
              <a:t> des informations localisées géographiquement (</a:t>
            </a:r>
            <a:r>
              <a:rPr lang="fr-FR" sz="1200" dirty="0" err="1" smtClean="0"/>
              <a:t>géoréférencées</a:t>
            </a:r>
            <a:r>
              <a:rPr lang="fr-FR" sz="1200" dirty="0" smtClean="0"/>
              <a:t>). L'ensemble des informations géographiques intégrées dans le SIG forment une base de données géographiques. »</a:t>
            </a:r>
            <a:endParaRPr lang="fr-FR" sz="1200" b="0" i="0" u="none" strike="noStrike" kern="1200" baseline="0" dirty="0" smtClean="0">
              <a:solidFill>
                <a:schemeClr val="tx1"/>
              </a:solidFill>
              <a:latin typeface="+mn-lt"/>
              <a:ea typeface="+mn-ea"/>
              <a:cs typeface="+mn-cs"/>
            </a:endParaRPr>
          </a:p>
          <a:p>
            <a:r>
              <a:rPr lang="fr-FR" sz="1200" b="0" i="0" u="none" strike="noStrike" kern="1200" baseline="0" dirty="0" smtClean="0">
                <a:solidFill>
                  <a:schemeClr val="tx1"/>
                </a:solidFill>
                <a:latin typeface="+mn-lt"/>
                <a:ea typeface="+mn-ea"/>
                <a:cs typeface="+mn-cs"/>
              </a:rPr>
              <a:t>Un système d’information géographique est aussi un système de gestion de base de données pour la saisie, le stockage, l’extraction, l’interrogation, l’analyse et l’affichage de données localisées.</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dirty="0" smtClean="0"/>
              <a:t>Un </a:t>
            </a:r>
            <a:r>
              <a:rPr lang="fr-FR" sz="1200" b="1" dirty="0" smtClean="0"/>
              <a:t>SIG</a:t>
            </a:r>
            <a:r>
              <a:rPr lang="fr-FR" sz="1200" dirty="0" smtClean="0"/>
              <a:t> est finalement une interface entre les  </a:t>
            </a:r>
            <a:r>
              <a:rPr lang="fr-FR" sz="1200" b="1" dirty="0" smtClean="0"/>
              <a:t>données</a:t>
            </a:r>
            <a:r>
              <a:rPr lang="fr-FR" sz="1200" dirty="0" smtClean="0"/>
              <a:t> et les </a:t>
            </a:r>
            <a:r>
              <a:rPr lang="fr-FR" sz="1200" b="1" dirty="0" smtClean="0"/>
              <a:t>utilisateurs</a:t>
            </a:r>
            <a:r>
              <a:rPr lang="fr-FR" sz="1200" dirty="0" smtClean="0"/>
              <a:t>.</a:t>
            </a:r>
          </a:p>
          <a:p>
            <a:endParaRPr lang="fr-FR" sz="1200" b="0" i="0" u="none" strike="noStrike" kern="1200" baseline="0" dirty="0" smtClean="0">
              <a:solidFill>
                <a:schemeClr val="tx1"/>
              </a:solidFill>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B9F5BC46-FDA7-4662-BAA9-E4206D9EEE7F}" type="slidenum">
              <a:rPr lang="fr-FR" smtClean="0"/>
              <a:t>9</a:t>
            </a:fld>
            <a:endParaRPr lang="fr-FR"/>
          </a:p>
        </p:txBody>
      </p:sp>
    </p:spTree>
    <p:extLst>
      <p:ext uri="{BB962C8B-B14F-4D97-AF65-F5344CB8AC3E}">
        <p14:creationId xmlns:p14="http://schemas.microsoft.com/office/powerpoint/2010/main" val="40316699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u="none" strike="noStrike" kern="1200" baseline="0" dirty="0" smtClean="0">
                <a:solidFill>
                  <a:schemeClr val="tx1"/>
                </a:solidFill>
                <a:latin typeface="+mn-lt"/>
                <a:ea typeface="+mn-ea"/>
                <a:cs typeface="+mn-cs"/>
              </a:rPr>
              <a:t>Un système d’information géographique peut être aussi défini par les besoins auxquelles il répond.</a:t>
            </a:r>
          </a:p>
          <a:p>
            <a:r>
              <a:rPr lang="fr-FR" sz="1200" b="0" i="0" u="none" strike="noStrike" kern="1200" baseline="0" dirty="0" smtClean="0">
                <a:solidFill>
                  <a:schemeClr val="tx1"/>
                </a:solidFill>
                <a:latin typeface="+mn-lt"/>
                <a:ea typeface="+mn-ea"/>
                <a:cs typeface="+mn-cs"/>
              </a:rPr>
              <a:t>Le besoin étant de répondre aux questions suivantes :</a:t>
            </a:r>
          </a:p>
          <a:p>
            <a:r>
              <a:rPr lang="fr-FR" b="1" dirty="0" smtClean="0"/>
              <a:t>Où? </a:t>
            </a:r>
          </a:p>
          <a:p>
            <a:r>
              <a:rPr lang="fr-FR" sz="1200" b="0" i="0" u="none" strike="noStrike" kern="1200" baseline="0" dirty="0" smtClean="0">
                <a:solidFill>
                  <a:schemeClr val="tx1"/>
                </a:solidFill>
                <a:latin typeface="+mn-lt"/>
                <a:ea typeface="+mn-ea"/>
                <a:cs typeface="+mn-cs"/>
              </a:rPr>
              <a:t>Où cet objet, ce phénomène se trouve-t-il ? Plus généralement, où se trouvent tous les objets d'un même type ?</a:t>
            </a:r>
          </a:p>
          <a:p>
            <a:r>
              <a:rPr lang="fr-FR" sz="1200" b="0" i="0" u="none" strike="noStrike" kern="1200" baseline="0" dirty="0" smtClean="0">
                <a:solidFill>
                  <a:schemeClr val="tx1"/>
                </a:solidFill>
                <a:latin typeface="+mn-lt"/>
                <a:ea typeface="+mn-ea"/>
                <a:cs typeface="+mn-cs"/>
              </a:rPr>
              <a:t>Cette interrogation permet de mettre en évidence la répartition spatiale d'un objet.</a:t>
            </a:r>
            <a:endParaRPr lang="fr-FR" dirty="0" smtClean="0"/>
          </a:p>
          <a:p>
            <a:r>
              <a:rPr lang="fr-FR" sz="1200" b="1" dirty="0" smtClean="0"/>
              <a:t>Quoi</a:t>
            </a:r>
            <a:r>
              <a:rPr lang="fr-FR" sz="1200" b="1" baseline="0" dirty="0" smtClean="0"/>
              <a:t> ?</a:t>
            </a:r>
          </a:p>
          <a:p>
            <a:r>
              <a:rPr lang="fr-FR" sz="1200" b="0" i="0" u="none" strike="noStrike" kern="1200" baseline="0" dirty="0" smtClean="0">
                <a:solidFill>
                  <a:schemeClr val="tx1"/>
                </a:solidFill>
                <a:latin typeface="+mn-lt"/>
                <a:ea typeface="+mn-ea"/>
                <a:cs typeface="+mn-cs"/>
              </a:rPr>
              <a:t>Que trouve-t-on à cet endroit ?</a:t>
            </a:r>
          </a:p>
          <a:p>
            <a:r>
              <a:rPr lang="fr-FR" sz="1200" b="0" i="0" u="none" strike="noStrike" kern="1200" baseline="0" dirty="0" smtClean="0">
                <a:solidFill>
                  <a:schemeClr val="tx1"/>
                </a:solidFill>
                <a:latin typeface="+mn-lt"/>
                <a:ea typeface="+mn-ea"/>
                <a:cs typeface="+mn-cs"/>
              </a:rPr>
              <a:t>Il s'agit de mettre en évidence tous les objets ou phénomènes présents sur un territoire donné.</a:t>
            </a:r>
            <a:endParaRPr lang="fr-FR" sz="1200" dirty="0" smtClean="0"/>
          </a:p>
          <a:p>
            <a:r>
              <a:rPr lang="fr-FR" sz="1200" b="1" dirty="0" smtClean="0"/>
              <a:t>Comment ?</a:t>
            </a:r>
          </a:p>
          <a:p>
            <a:r>
              <a:rPr lang="fr-FR" sz="1200" b="0" i="0" u="none" strike="noStrike" kern="1200" baseline="0" dirty="0" smtClean="0">
                <a:solidFill>
                  <a:schemeClr val="tx1"/>
                </a:solidFill>
                <a:latin typeface="+mn-lt"/>
                <a:ea typeface="+mn-ea"/>
                <a:cs typeface="+mn-cs"/>
              </a:rPr>
              <a:t>Quelles relations existent ou non entre les objets et les phénomènes ?</a:t>
            </a:r>
          </a:p>
          <a:p>
            <a:r>
              <a:rPr lang="fr-FR" sz="1200" b="0" i="0" u="none" strike="noStrike" kern="1200" baseline="0" dirty="0" smtClean="0">
                <a:solidFill>
                  <a:schemeClr val="tx1"/>
                </a:solidFill>
                <a:latin typeface="+mn-lt"/>
                <a:ea typeface="+mn-ea"/>
                <a:cs typeface="+mn-cs"/>
              </a:rPr>
              <a:t>C'est la problématique de l'analyse spatiale.</a:t>
            </a:r>
            <a:endParaRPr lang="fr-FR" sz="1200" dirty="0" smtClean="0"/>
          </a:p>
          <a:p>
            <a:r>
              <a:rPr lang="fr-FR" b="1" dirty="0" smtClean="0"/>
              <a:t>Quand?</a:t>
            </a:r>
          </a:p>
          <a:p>
            <a:r>
              <a:rPr lang="fr-FR" sz="1200" b="0" i="0" u="none" strike="noStrike" kern="1200" baseline="0" dirty="0" smtClean="0">
                <a:solidFill>
                  <a:schemeClr val="tx1"/>
                </a:solidFill>
                <a:latin typeface="+mn-lt"/>
                <a:ea typeface="+mn-ea"/>
                <a:cs typeface="+mn-cs"/>
              </a:rPr>
              <a:t>A quel moment des changements sont intervenus?</a:t>
            </a:r>
          </a:p>
          <a:p>
            <a:r>
              <a:rPr lang="fr-FR" sz="1200" b="0" i="0" u="none" strike="noStrike" kern="1200" baseline="0" dirty="0" smtClean="0">
                <a:solidFill>
                  <a:schemeClr val="tx1"/>
                </a:solidFill>
                <a:latin typeface="+mn-lt"/>
                <a:ea typeface="+mn-ea"/>
                <a:cs typeface="+mn-cs"/>
              </a:rPr>
              <a:t>Quels sont l'âge et l'évolution de tel objet ou phénomène ?</a:t>
            </a:r>
          </a:p>
          <a:p>
            <a:r>
              <a:rPr lang="fr-FR" sz="1200" b="0" i="0" u="none" strike="noStrike" kern="1200" baseline="0" dirty="0" smtClean="0">
                <a:solidFill>
                  <a:schemeClr val="tx1"/>
                </a:solidFill>
                <a:latin typeface="+mn-lt"/>
                <a:ea typeface="+mn-ea"/>
                <a:cs typeface="+mn-cs"/>
              </a:rPr>
              <a:t>C'est la problématique de l'analyse temporelle.</a:t>
            </a:r>
          </a:p>
          <a:p>
            <a:r>
              <a:rPr lang="fr-FR" sz="1200" b="1" i="0" u="none" strike="noStrike" kern="1200" baseline="0" dirty="0" smtClean="0">
                <a:solidFill>
                  <a:schemeClr val="tx1"/>
                </a:solidFill>
                <a:latin typeface="+mn-lt"/>
                <a:ea typeface="+mn-ea"/>
                <a:cs typeface="+mn-cs"/>
              </a:rPr>
              <a:t>Et si ?</a:t>
            </a:r>
          </a:p>
          <a:p>
            <a:r>
              <a:rPr lang="fr-FR" sz="1200" b="0" i="0" u="none" strike="noStrike" kern="1200" baseline="0" dirty="0" smtClean="0">
                <a:solidFill>
                  <a:schemeClr val="tx1"/>
                </a:solidFill>
                <a:latin typeface="+mn-lt"/>
                <a:ea typeface="+mn-ea"/>
                <a:cs typeface="+mn-cs"/>
              </a:rPr>
              <a:t>Que se passerait il si tel scénario d'évolution se produisait ?</a:t>
            </a:r>
          </a:p>
          <a:p>
            <a:r>
              <a:rPr lang="fr-FR" sz="1200" b="0" i="0" u="none" strike="noStrike" kern="1200" baseline="0" dirty="0" smtClean="0">
                <a:solidFill>
                  <a:schemeClr val="tx1"/>
                </a:solidFill>
                <a:latin typeface="+mn-lt"/>
                <a:ea typeface="+mn-ea"/>
                <a:cs typeface="+mn-cs"/>
              </a:rPr>
              <a:t>Quelles conséquences affecteraient les objets ou phénomènes concernés du fait de leur localisation?</a:t>
            </a:r>
          </a:p>
          <a:p>
            <a:endParaRPr lang="fr-FR" dirty="0" smtClean="0"/>
          </a:p>
          <a:p>
            <a:endParaRPr lang="fr-FR" dirty="0" smtClean="0"/>
          </a:p>
          <a:p>
            <a:endParaRPr lang="fr-FR" sz="1200" dirty="0" smtClean="0"/>
          </a:p>
          <a:p>
            <a:endParaRPr lang="fr-FR" dirty="0" smtClean="0"/>
          </a:p>
          <a:p>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B9F5BC46-FDA7-4662-BAA9-E4206D9EEE7F}" type="slidenum">
              <a:rPr lang="fr-FR" smtClean="0"/>
              <a:t>10</a:t>
            </a:fld>
            <a:endParaRPr lang="fr-FR"/>
          </a:p>
        </p:txBody>
      </p:sp>
    </p:spTree>
    <p:extLst>
      <p:ext uri="{BB962C8B-B14F-4D97-AF65-F5344CB8AC3E}">
        <p14:creationId xmlns:p14="http://schemas.microsoft.com/office/powerpoint/2010/main" val="2656102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4500"/>
            </a:lvl1pPr>
          </a:lstStyle>
          <a:p>
            <a:r>
              <a:rPr lang="fr-FR" smtClean="0"/>
              <a:t>Modifiez le style du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smtClean="0"/>
              <a:t>Modifier le style des sous-titres du masque</a:t>
            </a:r>
            <a:endParaRPr lang="fr-FR"/>
          </a:p>
        </p:txBody>
      </p:sp>
      <p:cxnSp>
        <p:nvCxnSpPr>
          <p:cNvPr id="7" name="Connecteur droit 6"/>
          <p:cNvCxnSpPr/>
          <p:nvPr/>
        </p:nvCxnSpPr>
        <p:spPr bwMode="auto">
          <a:xfrm flipV="1">
            <a:off x="3461080" y="468750"/>
            <a:ext cx="1584000" cy="0"/>
          </a:xfrm>
          <a:prstGeom prst="line">
            <a:avLst/>
          </a:prstGeom>
          <a:solidFill>
            <a:schemeClr val="accent1"/>
          </a:solidFill>
          <a:ln w="38100" cap="flat" cmpd="sng" algn="ctr">
            <a:solidFill>
              <a:srgbClr val="0E1B8D"/>
            </a:solidFill>
            <a:prstDash val="solid"/>
            <a:round/>
            <a:headEnd type="none" w="med" len="med"/>
            <a:tailEnd type="none" w="med" len="med"/>
          </a:ln>
          <a:effectLst>
            <a:glow rad="63500">
              <a:schemeClr val="accent3">
                <a:satMod val="175000"/>
                <a:alpha val="40000"/>
              </a:schemeClr>
            </a:glow>
            <a:outerShdw dist="35921" dir="2700000" algn="ctr" rotWithShape="0">
              <a:schemeClr val="bg2"/>
            </a:outerShdw>
          </a:effectLst>
          <a:extLst/>
        </p:spPr>
      </p:cxnSp>
      <p:cxnSp>
        <p:nvCxnSpPr>
          <p:cNvPr id="8" name="Connecteur droit 7"/>
          <p:cNvCxnSpPr/>
          <p:nvPr/>
        </p:nvCxnSpPr>
        <p:spPr bwMode="auto">
          <a:xfrm>
            <a:off x="5264457" y="468750"/>
            <a:ext cx="1584175" cy="0"/>
          </a:xfrm>
          <a:prstGeom prst="line">
            <a:avLst/>
          </a:prstGeom>
          <a:solidFill>
            <a:schemeClr val="accent1"/>
          </a:solidFill>
          <a:ln w="38100" cap="flat" cmpd="sng" algn="ctr">
            <a:solidFill>
              <a:schemeClr val="bg1"/>
            </a:solidFill>
            <a:prstDash val="solid"/>
            <a:round/>
            <a:headEnd type="none" w="med" len="med"/>
            <a:tailEnd type="none" w="med" len="med"/>
          </a:ln>
          <a:effectLst>
            <a:glow rad="63500">
              <a:schemeClr val="accent3">
                <a:satMod val="175000"/>
                <a:alpha val="40000"/>
              </a:schemeClr>
            </a:glow>
            <a:outerShdw dist="35921" dir="2700000" algn="ctr" rotWithShape="0">
              <a:schemeClr val="bg2"/>
            </a:outerShdw>
          </a:effectLst>
          <a:extLst/>
        </p:spPr>
      </p:cxnSp>
      <p:cxnSp>
        <p:nvCxnSpPr>
          <p:cNvPr id="9" name="Connecteur droit 8"/>
          <p:cNvCxnSpPr/>
          <p:nvPr/>
        </p:nvCxnSpPr>
        <p:spPr bwMode="auto">
          <a:xfrm>
            <a:off x="7061479" y="468750"/>
            <a:ext cx="1584176" cy="0"/>
          </a:xfrm>
          <a:prstGeom prst="line">
            <a:avLst/>
          </a:prstGeom>
          <a:solidFill>
            <a:schemeClr val="accent1"/>
          </a:solidFill>
          <a:ln w="38100" cap="flat" cmpd="sng" algn="ctr">
            <a:solidFill>
              <a:srgbClr val="C00000"/>
            </a:solidFill>
            <a:prstDash val="solid"/>
            <a:round/>
            <a:headEnd type="none" w="med" len="med"/>
            <a:tailEnd type="none" w="med" len="med"/>
          </a:ln>
          <a:effectLst>
            <a:glow rad="63500">
              <a:schemeClr val="accent3">
                <a:satMod val="175000"/>
                <a:alpha val="40000"/>
              </a:schemeClr>
            </a:glow>
            <a:outerShdw dist="35921" dir="2700000" algn="ctr" rotWithShape="0">
              <a:schemeClr val="bg2"/>
            </a:outerShdw>
          </a:effectLst>
          <a:extLst/>
        </p:spPr>
      </p:cxnSp>
      <p:sp>
        <p:nvSpPr>
          <p:cNvPr id="19" name="Espace réservé du numéro de diapositive 15"/>
          <p:cNvSpPr>
            <a:spLocks noGrp="1"/>
          </p:cNvSpPr>
          <p:nvPr>
            <p:ph type="sldNum" sz="quarter" idx="4"/>
          </p:nvPr>
        </p:nvSpPr>
        <p:spPr>
          <a:xfrm>
            <a:off x="8182100" y="6356352"/>
            <a:ext cx="3847605" cy="365125"/>
          </a:xfrm>
          <a:prstGeom prst="rect">
            <a:avLst/>
          </a:prstGeom>
        </p:spPr>
        <p:txBody>
          <a:bodyPr/>
          <a:lstStyle/>
          <a:p>
            <a:fld id="{554A29B6-FEDE-4D3E-B45A-CE5C9ABB0240}" type="slidenum">
              <a:rPr lang="fr-FR" smtClean="0"/>
              <a:t>‹N°›</a:t>
            </a:fld>
            <a:endParaRPr lang="fr-FR"/>
          </a:p>
        </p:txBody>
      </p:sp>
    </p:spTree>
    <p:extLst>
      <p:ext uri="{BB962C8B-B14F-4D97-AF65-F5344CB8AC3E}">
        <p14:creationId xmlns:p14="http://schemas.microsoft.com/office/powerpoint/2010/main" val="416306739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Diapositive de titr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7417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Modifiez le style du titre</a:t>
            </a:r>
            <a:endParaRPr lang="fr-FR" dirty="0"/>
          </a:p>
        </p:txBody>
      </p:sp>
      <p:sp>
        <p:nvSpPr>
          <p:cNvPr id="3" name="Espace réservé de la date 2"/>
          <p:cNvSpPr>
            <a:spLocks noGrp="1"/>
          </p:cNvSpPr>
          <p:nvPr>
            <p:ph type="dt" sz="half" idx="10"/>
          </p:nvPr>
        </p:nvSpPr>
        <p:spPr/>
        <p:txBody>
          <a:bodyPr/>
          <a:lstStyle/>
          <a:p>
            <a:fld id="{3AE24CD4-5F34-4C54-AAD6-CC79E01A554F}" type="datetimeFigureOut">
              <a:rPr lang="fr-FR" smtClean="0"/>
              <a:t>16/12/2022</a:t>
            </a:fld>
            <a:endParaRPr lang="fr-FR" dirty="0"/>
          </a:p>
        </p:txBody>
      </p:sp>
      <p:sp>
        <p:nvSpPr>
          <p:cNvPr id="4" name="Espace réservé du numéro de diapositive 3"/>
          <p:cNvSpPr>
            <a:spLocks noGrp="1"/>
          </p:cNvSpPr>
          <p:nvPr>
            <p:ph type="sldNum" sz="quarter" idx="11"/>
          </p:nvPr>
        </p:nvSpPr>
        <p:spPr/>
        <p:txBody>
          <a:bodyPr/>
          <a:lstStyle/>
          <a:p>
            <a:fld id="{A72F27F3-DDD0-46DB-A39E-C6CEA290919E}" type="slidenum">
              <a:rPr lang="fr-FR" smtClean="0"/>
              <a:t>‹N°›</a:t>
            </a:fld>
            <a:endParaRPr lang="fr-FR"/>
          </a:p>
        </p:txBody>
      </p:sp>
      <p:sp>
        <p:nvSpPr>
          <p:cNvPr id="5" name="Espace réservé du pied de page 4"/>
          <p:cNvSpPr>
            <a:spLocks noGrp="1"/>
          </p:cNvSpPr>
          <p:nvPr>
            <p:ph type="ftr" sz="quarter" idx="12"/>
          </p:nvPr>
        </p:nvSpPr>
        <p:spPr/>
        <p:txBody>
          <a:bodyPr/>
          <a:lstStyle/>
          <a:p>
            <a:endParaRPr lang="fr-FR"/>
          </a:p>
        </p:txBody>
      </p:sp>
      <p:sp>
        <p:nvSpPr>
          <p:cNvPr id="6" name="Espace réservé du texte 2"/>
          <p:cNvSpPr>
            <a:spLocks noGrp="1"/>
          </p:cNvSpPr>
          <p:nvPr>
            <p:ph idx="1"/>
          </p:nvPr>
        </p:nvSpPr>
        <p:spPr>
          <a:xfrm>
            <a:off x="1093125" y="1845066"/>
            <a:ext cx="10489275" cy="4114512"/>
          </a:xfrm>
          <a:prstGeom prst="rect">
            <a:avLst/>
          </a:prstGeom>
        </p:spPr>
        <p:txBody>
          <a:bodyPr vert="horz" lIns="91440" tIns="45720" rIns="91440" bIns="45720" rtlCol="0">
            <a:normAutofit/>
          </a:body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extLst>
      <p:ext uri="{BB962C8B-B14F-4D97-AF65-F5344CB8AC3E}">
        <p14:creationId xmlns:p14="http://schemas.microsoft.com/office/powerpoint/2010/main" val="180637206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10" name="Rectangle 9"/>
          <p:cNvSpPr/>
          <p:nvPr userDrawn="1"/>
        </p:nvSpPr>
        <p:spPr>
          <a:xfrm>
            <a:off x="11210285" y="0"/>
            <a:ext cx="983432" cy="6858000"/>
          </a:xfrm>
          <a:prstGeom prst="rect">
            <a:avLst/>
          </a:prstGeom>
          <a:solidFill>
            <a:schemeClr val="tx2"/>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838200" y="468750"/>
            <a:ext cx="10515600" cy="759617"/>
          </a:xfrm>
        </p:spPr>
        <p:txBody>
          <a:bodyPr/>
          <a:lstStyle>
            <a:lvl1pPr algn="ctr">
              <a:defRPr>
                <a:latin typeface="+mn-lt"/>
              </a:defRPr>
            </a:lvl1pPr>
          </a:lstStyle>
          <a:p>
            <a:r>
              <a:rPr lang="fr-FR" dirty="0" smtClean="0"/>
              <a:t>Modifiez le style du titre</a:t>
            </a:r>
            <a:endParaRPr lang="fr-FR" dirty="0"/>
          </a:p>
        </p:txBody>
      </p:sp>
      <p:sp>
        <p:nvSpPr>
          <p:cNvPr id="3" name="Espace réservé du contenu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cxnSp>
        <p:nvCxnSpPr>
          <p:cNvPr id="7" name="Connecteur droit 6"/>
          <p:cNvCxnSpPr/>
          <p:nvPr/>
        </p:nvCxnSpPr>
        <p:spPr bwMode="auto">
          <a:xfrm flipV="1">
            <a:off x="3461080" y="468750"/>
            <a:ext cx="1584000" cy="0"/>
          </a:xfrm>
          <a:prstGeom prst="line">
            <a:avLst/>
          </a:prstGeom>
          <a:solidFill>
            <a:schemeClr val="accent1"/>
          </a:solidFill>
          <a:ln w="38100" cap="flat" cmpd="sng" algn="ctr">
            <a:solidFill>
              <a:srgbClr val="0E1B8D"/>
            </a:solidFill>
            <a:prstDash val="solid"/>
            <a:round/>
            <a:headEnd type="none" w="med" len="med"/>
            <a:tailEnd type="none" w="med" len="med"/>
          </a:ln>
          <a:effectLst>
            <a:glow rad="63500">
              <a:schemeClr val="accent3">
                <a:satMod val="175000"/>
                <a:alpha val="40000"/>
              </a:schemeClr>
            </a:glow>
            <a:outerShdw dist="35921" dir="2700000" algn="ctr" rotWithShape="0">
              <a:schemeClr val="bg2"/>
            </a:outerShdw>
          </a:effectLst>
          <a:extLst/>
        </p:spPr>
      </p:cxnSp>
      <p:cxnSp>
        <p:nvCxnSpPr>
          <p:cNvPr id="8" name="Connecteur droit 7"/>
          <p:cNvCxnSpPr/>
          <p:nvPr/>
        </p:nvCxnSpPr>
        <p:spPr bwMode="auto">
          <a:xfrm>
            <a:off x="5264457" y="468750"/>
            <a:ext cx="1584175" cy="0"/>
          </a:xfrm>
          <a:prstGeom prst="line">
            <a:avLst/>
          </a:prstGeom>
          <a:solidFill>
            <a:schemeClr val="accent1"/>
          </a:solidFill>
          <a:ln w="38100" cap="flat" cmpd="sng" algn="ctr">
            <a:solidFill>
              <a:schemeClr val="bg1"/>
            </a:solidFill>
            <a:prstDash val="solid"/>
            <a:round/>
            <a:headEnd type="none" w="med" len="med"/>
            <a:tailEnd type="none" w="med" len="med"/>
          </a:ln>
          <a:effectLst>
            <a:glow rad="63500">
              <a:schemeClr val="accent3">
                <a:satMod val="175000"/>
                <a:alpha val="40000"/>
              </a:schemeClr>
            </a:glow>
            <a:outerShdw dist="35921" dir="2700000" algn="ctr" rotWithShape="0">
              <a:schemeClr val="bg2"/>
            </a:outerShdw>
          </a:effectLst>
          <a:extLst/>
        </p:spPr>
      </p:cxnSp>
      <p:cxnSp>
        <p:nvCxnSpPr>
          <p:cNvPr id="9" name="Connecteur droit 8"/>
          <p:cNvCxnSpPr/>
          <p:nvPr/>
        </p:nvCxnSpPr>
        <p:spPr bwMode="auto">
          <a:xfrm>
            <a:off x="7061479" y="468750"/>
            <a:ext cx="1584176" cy="0"/>
          </a:xfrm>
          <a:prstGeom prst="line">
            <a:avLst/>
          </a:prstGeom>
          <a:solidFill>
            <a:schemeClr val="accent1"/>
          </a:solidFill>
          <a:ln w="38100" cap="flat" cmpd="sng" algn="ctr">
            <a:solidFill>
              <a:srgbClr val="C00000"/>
            </a:solidFill>
            <a:prstDash val="solid"/>
            <a:round/>
            <a:headEnd type="none" w="med" len="med"/>
            <a:tailEnd type="none" w="med" len="med"/>
          </a:ln>
          <a:effectLst>
            <a:glow rad="63500">
              <a:schemeClr val="accent3">
                <a:satMod val="175000"/>
                <a:alpha val="40000"/>
              </a:schemeClr>
            </a:glow>
            <a:outerShdw dist="35921" dir="2700000" algn="ctr" rotWithShape="0">
              <a:schemeClr val="bg2"/>
            </a:outerShdw>
          </a:effectLst>
          <a:extLst/>
        </p:spPr>
      </p:cxnSp>
      <p:pic>
        <p:nvPicPr>
          <p:cNvPr id="11" name="Imag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11279321" y="72462"/>
            <a:ext cx="845359" cy="858567"/>
          </a:xfrm>
          <a:prstGeom prst="rect">
            <a:avLst/>
          </a:prstGeom>
        </p:spPr>
      </p:pic>
      <p:sp>
        <p:nvSpPr>
          <p:cNvPr id="24" name="Espace réservé du numéro de diapositive 23"/>
          <p:cNvSpPr>
            <a:spLocks noGrp="1"/>
          </p:cNvSpPr>
          <p:nvPr>
            <p:ph type="sldNum" sz="quarter" idx="12"/>
          </p:nvPr>
        </p:nvSpPr>
        <p:spPr/>
        <p:txBody>
          <a:bodyPr/>
          <a:lstStyle>
            <a:lvl1pPr algn="r">
              <a:defRPr>
                <a:solidFill>
                  <a:schemeClr val="bg1"/>
                </a:solidFill>
              </a:defRPr>
            </a:lvl1pPr>
          </a:lstStyle>
          <a:p>
            <a:fld id="{554A29B6-FEDE-4D3E-B45A-CE5C9ABB0240}" type="slidenum">
              <a:rPr lang="fr-FR" smtClean="0"/>
              <a:pPr/>
              <a:t>‹N°›</a:t>
            </a:fld>
            <a:endParaRPr lang="fr-FR" dirty="0"/>
          </a:p>
        </p:txBody>
      </p:sp>
    </p:spTree>
    <p:extLst>
      <p:ext uri="{BB962C8B-B14F-4D97-AF65-F5344CB8AC3E}">
        <p14:creationId xmlns:p14="http://schemas.microsoft.com/office/powerpoint/2010/main" val="312921959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1" y="1709740"/>
            <a:ext cx="10515600" cy="2852737"/>
          </a:xfrm>
        </p:spPr>
        <p:txBody>
          <a:bodyPr anchor="b"/>
          <a:lstStyle>
            <a:lvl1pPr>
              <a:defRPr sz="4500"/>
            </a:lvl1pPr>
          </a:lstStyle>
          <a:p>
            <a:r>
              <a:rPr lang="fr-FR" smtClean="0"/>
              <a:t>Modifiez le style du titre</a:t>
            </a:r>
            <a:endParaRPr lang="fr-FR"/>
          </a:p>
        </p:txBody>
      </p:sp>
      <p:sp>
        <p:nvSpPr>
          <p:cNvPr id="3" name="Espace réservé du texte 2"/>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smtClean="0"/>
              <a:t>Modifier les styles du texte du masque</a:t>
            </a:r>
          </a:p>
        </p:txBody>
      </p:sp>
      <p:cxnSp>
        <p:nvCxnSpPr>
          <p:cNvPr id="7" name="Connecteur droit 6"/>
          <p:cNvCxnSpPr/>
          <p:nvPr/>
        </p:nvCxnSpPr>
        <p:spPr bwMode="auto">
          <a:xfrm flipV="1">
            <a:off x="3461080" y="468750"/>
            <a:ext cx="1584000" cy="0"/>
          </a:xfrm>
          <a:prstGeom prst="line">
            <a:avLst/>
          </a:prstGeom>
          <a:solidFill>
            <a:schemeClr val="accent1"/>
          </a:solidFill>
          <a:ln w="38100" cap="flat" cmpd="sng" algn="ctr">
            <a:solidFill>
              <a:srgbClr val="0E1B8D"/>
            </a:solidFill>
            <a:prstDash val="solid"/>
            <a:round/>
            <a:headEnd type="none" w="med" len="med"/>
            <a:tailEnd type="none" w="med" len="med"/>
          </a:ln>
          <a:effectLst>
            <a:glow rad="63500">
              <a:schemeClr val="accent3">
                <a:satMod val="175000"/>
                <a:alpha val="40000"/>
              </a:schemeClr>
            </a:glow>
            <a:outerShdw dist="35921" dir="2700000" algn="ctr" rotWithShape="0">
              <a:schemeClr val="bg2"/>
            </a:outerShdw>
          </a:effectLst>
          <a:extLst/>
        </p:spPr>
      </p:cxnSp>
      <p:cxnSp>
        <p:nvCxnSpPr>
          <p:cNvPr id="8" name="Connecteur droit 7"/>
          <p:cNvCxnSpPr/>
          <p:nvPr/>
        </p:nvCxnSpPr>
        <p:spPr bwMode="auto">
          <a:xfrm>
            <a:off x="5264457" y="468750"/>
            <a:ext cx="1584175" cy="0"/>
          </a:xfrm>
          <a:prstGeom prst="line">
            <a:avLst/>
          </a:prstGeom>
          <a:solidFill>
            <a:schemeClr val="accent1"/>
          </a:solidFill>
          <a:ln w="38100" cap="flat" cmpd="sng" algn="ctr">
            <a:solidFill>
              <a:schemeClr val="bg1"/>
            </a:solidFill>
            <a:prstDash val="solid"/>
            <a:round/>
            <a:headEnd type="none" w="med" len="med"/>
            <a:tailEnd type="none" w="med" len="med"/>
          </a:ln>
          <a:effectLst>
            <a:glow rad="63500">
              <a:schemeClr val="accent3">
                <a:satMod val="175000"/>
                <a:alpha val="40000"/>
              </a:schemeClr>
            </a:glow>
            <a:outerShdw dist="35921" dir="2700000" algn="ctr" rotWithShape="0">
              <a:schemeClr val="bg2"/>
            </a:outerShdw>
          </a:effectLst>
          <a:extLst/>
        </p:spPr>
      </p:cxnSp>
      <p:cxnSp>
        <p:nvCxnSpPr>
          <p:cNvPr id="9" name="Connecteur droit 8"/>
          <p:cNvCxnSpPr/>
          <p:nvPr/>
        </p:nvCxnSpPr>
        <p:spPr bwMode="auto">
          <a:xfrm>
            <a:off x="7061479" y="468750"/>
            <a:ext cx="1584176" cy="0"/>
          </a:xfrm>
          <a:prstGeom prst="line">
            <a:avLst/>
          </a:prstGeom>
          <a:solidFill>
            <a:schemeClr val="accent1"/>
          </a:solidFill>
          <a:ln w="38100" cap="flat" cmpd="sng" algn="ctr">
            <a:solidFill>
              <a:srgbClr val="C00000"/>
            </a:solidFill>
            <a:prstDash val="solid"/>
            <a:round/>
            <a:headEnd type="none" w="med" len="med"/>
            <a:tailEnd type="none" w="med" len="med"/>
          </a:ln>
          <a:effectLst>
            <a:glow rad="63500">
              <a:schemeClr val="accent3">
                <a:satMod val="175000"/>
                <a:alpha val="40000"/>
              </a:schemeClr>
            </a:glow>
            <a:outerShdw dist="35921" dir="2700000" algn="ctr" rotWithShape="0">
              <a:schemeClr val="bg2"/>
            </a:outerShdw>
          </a:effectLst>
          <a:extLst/>
        </p:spPr>
      </p:cxnSp>
      <p:sp>
        <p:nvSpPr>
          <p:cNvPr id="17" name="Espace réservé du numéro de diapositive 15"/>
          <p:cNvSpPr>
            <a:spLocks noGrp="1"/>
          </p:cNvSpPr>
          <p:nvPr>
            <p:ph type="sldNum" sz="quarter" idx="4"/>
          </p:nvPr>
        </p:nvSpPr>
        <p:spPr>
          <a:xfrm>
            <a:off x="8182100" y="6356352"/>
            <a:ext cx="3847605" cy="365125"/>
          </a:xfrm>
          <a:prstGeom prst="rect">
            <a:avLst/>
          </a:prstGeom>
        </p:spPr>
        <p:txBody>
          <a:bodyPr/>
          <a:lstStyle/>
          <a:p>
            <a:fld id="{554A29B6-FEDE-4D3E-B45A-CE5C9ABB0240}" type="slidenum">
              <a:rPr lang="fr-FR" smtClean="0"/>
              <a:t>‹N°›</a:t>
            </a:fld>
            <a:endParaRPr lang="fr-FR"/>
          </a:p>
        </p:txBody>
      </p:sp>
    </p:spTree>
    <p:extLst>
      <p:ext uri="{BB962C8B-B14F-4D97-AF65-F5344CB8AC3E}">
        <p14:creationId xmlns:p14="http://schemas.microsoft.com/office/powerpoint/2010/main" val="287151961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cxnSp>
        <p:nvCxnSpPr>
          <p:cNvPr id="8" name="Connecteur droit 7"/>
          <p:cNvCxnSpPr/>
          <p:nvPr/>
        </p:nvCxnSpPr>
        <p:spPr bwMode="auto">
          <a:xfrm flipV="1">
            <a:off x="3461080" y="468750"/>
            <a:ext cx="1584000" cy="0"/>
          </a:xfrm>
          <a:prstGeom prst="line">
            <a:avLst/>
          </a:prstGeom>
          <a:solidFill>
            <a:schemeClr val="accent1"/>
          </a:solidFill>
          <a:ln w="38100" cap="flat" cmpd="sng" algn="ctr">
            <a:solidFill>
              <a:srgbClr val="0E1B8D"/>
            </a:solidFill>
            <a:prstDash val="solid"/>
            <a:round/>
            <a:headEnd type="none" w="med" len="med"/>
            <a:tailEnd type="none" w="med" len="med"/>
          </a:ln>
          <a:effectLst>
            <a:glow rad="63500">
              <a:schemeClr val="accent3">
                <a:satMod val="175000"/>
                <a:alpha val="40000"/>
              </a:schemeClr>
            </a:glow>
            <a:outerShdw dist="35921" dir="2700000" algn="ctr" rotWithShape="0">
              <a:schemeClr val="bg2"/>
            </a:outerShdw>
          </a:effectLst>
          <a:extLst/>
        </p:spPr>
      </p:cxnSp>
      <p:cxnSp>
        <p:nvCxnSpPr>
          <p:cNvPr id="9" name="Connecteur droit 8"/>
          <p:cNvCxnSpPr/>
          <p:nvPr/>
        </p:nvCxnSpPr>
        <p:spPr bwMode="auto">
          <a:xfrm>
            <a:off x="5264457" y="468750"/>
            <a:ext cx="1584175" cy="0"/>
          </a:xfrm>
          <a:prstGeom prst="line">
            <a:avLst/>
          </a:prstGeom>
          <a:solidFill>
            <a:schemeClr val="accent1"/>
          </a:solidFill>
          <a:ln w="38100" cap="flat" cmpd="sng" algn="ctr">
            <a:solidFill>
              <a:schemeClr val="bg1"/>
            </a:solidFill>
            <a:prstDash val="solid"/>
            <a:round/>
            <a:headEnd type="none" w="med" len="med"/>
            <a:tailEnd type="none" w="med" len="med"/>
          </a:ln>
          <a:effectLst>
            <a:glow rad="63500">
              <a:schemeClr val="accent3">
                <a:satMod val="175000"/>
                <a:alpha val="40000"/>
              </a:schemeClr>
            </a:glow>
            <a:outerShdw dist="35921" dir="2700000" algn="ctr" rotWithShape="0">
              <a:schemeClr val="bg2"/>
            </a:outerShdw>
          </a:effectLst>
          <a:extLst/>
        </p:spPr>
      </p:cxnSp>
      <p:cxnSp>
        <p:nvCxnSpPr>
          <p:cNvPr id="10" name="Connecteur droit 9"/>
          <p:cNvCxnSpPr/>
          <p:nvPr/>
        </p:nvCxnSpPr>
        <p:spPr bwMode="auto">
          <a:xfrm>
            <a:off x="7061479" y="468750"/>
            <a:ext cx="1584176" cy="0"/>
          </a:xfrm>
          <a:prstGeom prst="line">
            <a:avLst/>
          </a:prstGeom>
          <a:solidFill>
            <a:schemeClr val="accent1"/>
          </a:solidFill>
          <a:ln w="38100" cap="flat" cmpd="sng" algn="ctr">
            <a:solidFill>
              <a:srgbClr val="C00000"/>
            </a:solidFill>
            <a:prstDash val="solid"/>
            <a:round/>
            <a:headEnd type="none" w="med" len="med"/>
            <a:tailEnd type="none" w="med" len="med"/>
          </a:ln>
          <a:effectLst>
            <a:glow rad="63500">
              <a:schemeClr val="accent3">
                <a:satMod val="175000"/>
                <a:alpha val="40000"/>
              </a:schemeClr>
            </a:glow>
            <a:outerShdw dist="35921" dir="2700000" algn="ctr" rotWithShape="0">
              <a:schemeClr val="bg2"/>
            </a:outerShdw>
          </a:effectLst>
          <a:extLst/>
        </p:spPr>
      </p:cxnSp>
      <p:sp>
        <p:nvSpPr>
          <p:cNvPr id="18" name="Espace réservé du numéro de diapositive 15"/>
          <p:cNvSpPr>
            <a:spLocks noGrp="1"/>
          </p:cNvSpPr>
          <p:nvPr>
            <p:ph type="sldNum" sz="quarter" idx="4"/>
          </p:nvPr>
        </p:nvSpPr>
        <p:spPr>
          <a:xfrm>
            <a:off x="8182100" y="6356352"/>
            <a:ext cx="3847605" cy="365125"/>
          </a:xfrm>
          <a:prstGeom prst="rect">
            <a:avLst/>
          </a:prstGeom>
        </p:spPr>
        <p:txBody>
          <a:bodyPr/>
          <a:lstStyle/>
          <a:p>
            <a:fld id="{554A29B6-FEDE-4D3E-B45A-CE5C9ABB0240}" type="slidenum">
              <a:rPr lang="fr-FR" smtClean="0"/>
              <a:t>‹N°›</a:t>
            </a:fld>
            <a:endParaRPr lang="fr-FR"/>
          </a:p>
        </p:txBody>
      </p:sp>
    </p:spTree>
    <p:extLst>
      <p:ext uri="{BB962C8B-B14F-4D97-AF65-F5344CB8AC3E}">
        <p14:creationId xmlns:p14="http://schemas.microsoft.com/office/powerpoint/2010/main" val="119666595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7"/>
            <a:ext cx="10515600" cy="1325563"/>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smtClean="0"/>
              <a:t>Modifier les styles du texte du masque</a:t>
            </a:r>
          </a:p>
        </p:txBody>
      </p:sp>
      <p:sp>
        <p:nvSpPr>
          <p:cNvPr id="4" name="Espace réservé du contenu 3"/>
          <p:cNvSpPr>
            <a:spLocks noGrp="1"/>
          </p:cNvSpPr>
          <p:nvPr>
            <p:ph sz="half" idx="2"/>
          </p:nvPr>
        </p:nvSpPr>
        <p:spPr>
          <a:xfrm>
            <a:off x="839789" y="2505075"/>
            <a:ext cx="5157787"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smtClean="0"/>
              <a:t>Modifier les styles du texte du masque</a:t>
            </a:r>
          </a:p>
        </p:txBody>
      </p:sp>
      <p:sp>
        <p:nvSpPr>
          <p:cNvPr id="6" name="Espace réservé du contenu 5"/>
          <p:cNvSpPr>
            <a:spLocks noGrp="1"/>
          </p:cNvSpPr>
          <p:nvPr>
            <p:ph sz="quarter" idx="4"/>
          </p:nvPr>
        </p:nvSpPr>
        <p:spPr>
          <a:xfrm>
            <a:off x="6172201" y="2505075"/>
            <a:ext cx="5183188"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cxnSp>
        <p:nvCxnSpPr>
          <p:cNvPr id="10" name="Connecteur droit 9"/>
          <p:cNvCxnSpPr/>
          <p:nvPr/>
        </p:nvCxnSpPr>
        <p:spPr bwMode="auto">
          <a:xfrm flipV="1">
            <a:off x="3461080" y="468750"/>
            <a:ext cx="1584000" cy="0"/>
          </a:xfrm>
          <a:prstGeom prst="line">
            <a:avLst/>
          </a:prstGeom>
          <a:solidFill>
            <a:schemeClr val="accent1"/>
          </a:solidFill>
          <a:ln w="38100" cap="flat" cmpd="sng" algn="ctr">
            <a:solidFill>
              <a:srgbClr val="0E1B8D"/>
            </a:solidFill>
            <a:prstDash val="solid"/>
            <a:round/>
            <a:headEnd type="none" w="med" len="med"/>
            <a:tailEnd type="none" w="med" len="med"/>
          </a:ln>
          <a:effectLst>
            <a:glow rad="63500">
              <a:schemeClr val="accent3">
                <a:satMod val="175000"/>
                <a:alpha val="40000"/>
              </a:schemeClr>
            </a:glow>
            <a:outerShdw dist="35921" dir="2700000" algn="ctr" rotWithShape="0">
              <a:schemeClr val="bg2"/>
            </a:outerShdw>
          </a:effectLst>
          <a:extLst/>
        </p:spPr>
      </p:cxnSp>
      <p:cxnSp>
        <p:nvCxnSpPr>
          <p:cNvPr id="11" name="Connecteur droit 10"/>
          <p:cNvCxnSpPr/>
          <p:nvPr/>
        </p:nvCxnSpPr>
        <p:spPr bwMode="auto">
          <a:xfrm>
            <a:off x="5264457" y="468750"/>
            <a:ext cx="1584175" cy="0"/>
          </a:xfrm>
          <a:prstGeom prst="line">
            <a:avLst/>
          </a:prstGeom>
          <a:solidFill>
            <a:schemeClr val="accent1"/>
          </a:solidFill>
          <a:ln w="38100" cap="flat" cmpd="sng" algn="ctr">
            <a:solidFill>
              <a:schemeClr val="bg1"/>
            </a:solidFill>
            <a:prstDash val="solid"/>
            <a:round/>
            <a:headEnd type="none" w="med" len="med"/>
            <a:tailEnd type="none" w="med" len="med"/>
          </a:ln>
          <a:effectLst>
            <a:glow rad="63500">
              <a:schemeClr val="accent3">
                <a:satMod val="175000"/>
                <a:alpha val="40000"/>
              </a:schemeClr>
            </a:glow>
            <a:outerShdw dist="35921" dir="2700000" algn="ctr" rotWithShape="0">
              <a:schemeClr val="bg2"/>
            </a:outerShdw>
          </a:effectLst>
          <a:extLst/>
        </p:spPr>
      </p:cxnSp>
      <p:cxnSp>
        <p:nvCxnSpPr>
          <p:cNvPr id="12" name="Connecteur droit 11"/>
          <p:cNvCxnSpPr/>
          <p:nvPr/>
        </p:nvCxnSpPr>
        <p:spPr bwMode="auto">
          <a:xfrm>
            <a:off x="7061479" y="468750"/>
            <a:ext cx="1584176" cy="0"/>
          </a:xfrm>
          <a:prstGeom prst="line">
            <a:avLst/>
          </a:prstGeom>
          <a:solidFill>
            <a:schemeClr val="accent1"/>
          </a:solidFill>
          <a:ln w="38100" cap="flat" cmpd="sng" algn="ctr">
            <a:solidFill>
              <a:srgbClr val="C00000"/>
            </a:solidFill>
            <a:prstDash val="solid"/>
            <a:round/>
            <a:headEnd type="none" w="med" len="med"/>
            <a:tailEnd type="none" w="med" len="med"/>
          </a:ln>
          <a:effectLst>
            <a:glow rad="63500">
              <a:schemeClr val="accent3">
                <a:satMod val="175000"/>
                <a:alpha val="40000"/>
              </a:schemeClr>
            </a:glow>
            <a:outerShdw dist="35921" dir="2700000" algn="ctr" rotWithShape="0">
              <a:schemeClr val="bg2"/>
            </a:outerShdw>
          </a:effectLst>
          <a:extLst/>
        </p:spPr>
      </p:cxnSp>
      <p:sp>
        <p:nvSpPr>
          <p:cNvPr id="20" name="Espace réservé du numéro de diapositive 19"/>
          <p:cNvSpPr>
            <a:spLocks noGrp="1"/>
          </p:cNvSpPr>
          <p:nvPr>
            <p:ph type="sldNum" sz="quarter" idx="11"/>
          </p:nvPr>
        </p:nvSpPr>
        <p:spPr/>
        <p:txBody>
          <a:bodyPr/>
          <a:lstStyle/>
          <a:p>
            <a:fld id="{554A29B6-FEDE-4D3E-B45A-CE5C9ABB0240}" type="slidenum">
              <a:rPr lang="fr-FR" smtClean="0"/>
              <a:t>‹N°›</a:t>
            </a:fld>
            <a:endParaRPr lang="fr-FR"/>
          </a:p>
        </p:txBody>
      </p:sp>
    </p:spTree>
    <p:extLst>
      <p:ext uri="{BB962C8B-B14F-4D97-AF65-F5344CB8AC3E}">
        <p14:creationId xmlns:p14="http://schemas.microsoft.com/office/powerpoint/2010/main" val="138950913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cxnSp>
        <p:nvCxnSpPr>
          <p:cNvPr id="6" name="Connecteur droit 5"/>
          <p:cNvCxnSpPr/>
          <p:nvPr/>
        </p:nvCxnSpPr>
        <p:spPr bwMode="auto">
          <a:xfrm flipV="1">
            <a:off x="3461080" y="468750"/>
            <a:ext cx="1584000" cy="0"/>
          </a:xfrm>
          <a:prstGeom prst="line">
            <a:avLst/>
          </a:prstGeom>
          <a:solidFill>
            <a:schemeClr val="accent1"/>
          </a:solidFill>
          <a:ln w="38100" cap="flat" cmpd="sng" algn="ctr">
            <a:solidFill>
              <a:srgbClr val="0E1B8D"/>
            </a:solidFill>
            <a:prstDash val="solid"/>
            <a:round/>
            <a:headEnd type="none" w="med" len="med"/>
            <a:tailEnd type="none" w="med" len="med"/>
          </a:ln>
          <a:effectLst>
            <a:glow rad="63500">
              <a:schemeClr val="accent3">
                <a:satMod val="175000"/>
                <a:alpha val="40000"/>
              </a:schemeClr>
            </a:glow>
            <a:outerShdw dist="35921" dir="2700000" algn="ctr" rotWithShape="0">
              <a:schemeClr val="bg2"/>
            </a:outerShdw>
          </a:effectLst>
          <a:extLst/>
        </p:spPr>
      </p:cxnSp>
      <p:cxnSp>
        <p:nvCxnSpPr>
          <p:cNvPr id="7" name="Connecteur droit 6"/>
          <p:cNvCxnSpPr/>
          <p:nvPr/>
        </p:nvCxnSpPr>
        <p:spPr bwMode="auto">
          <a:xfrm>
            <a:off x="5264457" y="468750"/>
            <a:ext cx="1584175" cy="0"/>
          </a:xfrm>
          <a:prstGeom prst="line">
            <a:avLst/>
          </a:prstGeom>
          <a:solidFill>
            <a:schemeClr val="accent1"/>
          </a:solidFill>
          <a:ln w="38100" cap="flat" cmpd="sng" algn="ctr">
            <a:solidFill>
              <a:schemeClr val="bg1"/>
            </a:solidFill>
            <a:prstDash val="solid"/>
            <a:round/>
            <a:headEnd type="none" w="med" len="med"/>
            <a:tailEnd type="none" w="med" len="med"/>
          </a:ln>
          <a:effectLst>
            <a:glow rad="63500">
              <a:schemeClr val="accent3">
                <a:satMod val="175000"/>
                <a:alpha val="40000"/>
              </a:schemeClr>
            </a:glow>
            <a:outerShdw dist="35921" dir="2700000" algn="ctr" rotWithShape="0">
              <a:schemeClr val="bg2"/>
            </a:outerShdw>
          </a:effectLst>
          <a:extLst/>
        </p:spPr>
      </p:cxnSp>
      <p:cxnSp>
        <p:nvCxnSpPr>
          <p:cNvPr id="8" name="Connecteur droit 7"/>
          <p:cNvCxnSpPr/>
          <p:nvPr/>
        </p:nvCxnSpPr>
        <p:spPr bwMode="auto">
          <a:xfrm>
            <a:off x="7061479" y="468750"/>
            <a:ext cx="1584176" cy="0"/>
          </a:xfrm>
          <a:prstGeom prst="line">
            <a:avLst/>
          </a:prstGeom>
          <a:solidFill>
            <a:schemeClr val="accent1"/>
          </a:solidFill>
          <a:ln w="38100" cap="flat" cmpd="sng" algn="ctr">
            <a:solidFill>
              <a:srgbClr val="C00000"/>
            </a:solidFill>
            <a:prstDash val="solid"/>
            <a:round/>
            <a:headEnd type="none" w="med" len="med"/>
            <a:tailEnd type="none" w="med" len="med"/>
          </a:ln>
          <a:effectLst>
            <a:glow rad="63500">
              <a:schemeClr val="accent3">
                <a:satMod val="175000"/>
                <a:alpha val="40000"/>
              </a:schemeClr>
            </a:glow>
            <a:outerShdw dist="35921" dir="2700000" algn="ctr" rotWithShape="0">
              <a:schemeClr val="bg2"/>
            </a:outerShdw>
          </a:effectLst>
          <a:extLst/>
        </p:spPr>
      </p:cxnSp>
      <p:sp>
        <p:nvSpPr>
          <p:cNvPr id="16" name="Espace réservé du numéro de diapositive 15"/>
          <p:cNvSpPr>
            <a:spLocks noGrp="1"/>
          </p:cNvSpPr>
          <p:nvPr>
            <p:ph type="sldNum" sz="quarter" idx="11"/>
          </p:nvPr>
        </p:nvSpPr>
        <p:spPr/>
        <p:txBody>
          <a:bodyPr/>
          <a:lstStyle/>
          <a:p>
            <a:fld id="{554A29B6-FEDE-4D3E-B45A-CE5C9ABB0240}" type="slidenum">
              <a:rPr lang="fr-FR" smtClean="0"/>
              <a:t>‹N°›</a:t>
            </a:fld>
            <a:endParaRPr lang="fr-FR"/>
          </a:p>
        </p:txBody>
      </p:sp>
    </p:spTree>
    <p:extLst>
      <p:ext uri="{BB962C8B-B14F-4D97-AF65-F5344CB8AC3E}">
        <p14:creationId xmlns:p14="http://schemas.microsoft.com/office/powerpoint/2010/main" val="23975548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cxnSp>
        <p:nvCxnSpPr>
          <p:cNvPr id="5" name="Connecteur droit 4"/>
          <p:cNvCxnSpPr/>
          <p:nvPr/>
        </p:nvCxnSpPr>
        <p:spPr bwMode="auto">
          <a:xfrm flipV="1">
            <a:off x="3461080" y="468750"/>
            <a:ext cx="1584000" cy="0"/>
          </a:xfrm>
          <a:prstGeom prst="line">
            <a:avLst/>
          </a:prstGeom>
          <a:solidFill>
            <a:schemeClr val="accent1"/>
          </a:solidFill>
          <a:ln w="38100" cap="flat" cmpd="sng" algn="ctr">
            <a:solidFill>
              <a:srgbClr val="0E1B8D"/>
            </a:solidFill>
            <a:prstDash val="solid"/>
            <a:round/>
            <a:headEnd type="none" w="med" len="med"/>
            <a:tailEnd type="none" w="med" len="med"/>
          </a:ln>
          <a:effectLst>
            <a:glow rad="63500">
              <a:schemeClr val="accent3">
                <a:satMod val="175000"/>
                <a:alpha val="40000"/>
              </a:schemeClr>
            </a:glow>
            <a:outerShdw dist="35921" dir="2700000" algn="ctr" rotWithShape="0">
              <a:schemeClr val="bg2"/>
            </a:outerShdw>
          </a:effectLst>
          <a:extLst/>
        </p:spPr>
      </p:cxnSp>
      <p:cxnSp>
        <p:nvCxnSpPr>
          <p:cNvPr id="6" name="Connecteur droit 5"/>
          <p:cNvCxnSpPr/>
          <p:nvPr/>
        </p:nvCxnSpPr>
        <p:spPr bwMode="auto">
          <a:xfrm>
            <a:off x="5264457" y="468750"/>
            <a:ext cx="1584175" cy="0"/>
          </a:xfrm>
          <a:prstGeom prst="line">
            <a:avLst/>
          </a:prstGeom>
          <a:solidFill>
            <a:schemeClr val="accent1"/>
          </a:solidFill>
          <a:ln w="38100" cap="flat" cmpd="sng" algn="ctr">
            <a:solidFill>
              <a:schemeClr val="bg1"/>
            </a:solidFill>
            <a:prstDash val="solid"/>
            <a:round/>
            <a:headEnd type="none" w="med" len="med"/>
            <a:tailEnd type="none" w="med" len="med"/>
          </a:ln>
          <a:effectLst>
            <a:glow rad="63500">
              <a:schemeClr val="accent3">
                <a:satMod val="175000"/>
                <a:alpha val="40000"/>
              </a:schemeClr>
            </a:glow>
            <a:outerShdw dist="35921" dir="2700000" algn="ctr" rotWithShape="0">
              <a:schemeClr val="bg2"/>
            </a:outerShdw>
          </a:effectLst>
          <a:extLst/>
        </p:spPr>
      </p:cxnSp>
      <p:cxnSp>
        <p:nvCxnSpPr>
          <p:cNvPr id="7" name="Connecteur droit 6"/>
          <p:cNvCxnSpPr/>
          <p:nvPr/>
        </p:nvCxnSpPr>
        <p:spPr bwMode="auto">
          <a:xfrm>
            <a:off x="7061479" y="468750"/>
            <a:ext cx="1584176" cy="0"/>
          </a:xfrm>
          <a:prstGeom prst="line">
            <a:avLst/>
          </a:prstGeom>
          <a:solidFill>
            <a:schemeClr val="accent1"/>
          </a:solidFill>
          <a:ln w="38100" cap="flat" cmpd="sng" algn="ctr">
            <a:solidFill>
              <a:srgbClr val="C00000"/>
            </a:solidFill>
            <a:prstDash val="solid"/>
            <a:round/>
            <a:headEnd type="none" w="med" len="med"/>
            <a:tailEnd type="none" w="med" len="med"/>
          </a:ln>
          <a:effectLst>
            <a:glow rad="63500">
              <a:schemeClr val="accent3">
                <a:satMod val="175000"/>
                <a:alpha val="40000"/>
              </a:schemeClr>
            </a:glow>
            <a:outerShdw dist="35921" dir="2700000" algn="ctr" rotWithShape="0">
              <a:schemeClr val="bg2"/>
            </a:outerShdw>
          </a:effectLst>
          <a:extLst/>
        </p:spPr>
      </p:cxnSp>
      <p:sp>
        <p:nvSpPr>
          <p:cNvPr id="15" name="Espace réservé du numéro de diapositive 14"/>
          <p:cNvSpPr>
            <a:spLocks noGrp="1"/>
          </p:cNvSpPr>
          <p:nvPr>
            <p:ph type="sldNum" sz="quarter" idx="11"/>
          </p:nvPr>
        </p:nvSpPr>
        <p:spPr/>
        <p:txBody>
          <a:bodyPr/>
          <a:lstStyle/>
          <a:p>
            <a:fld id="{554A29B6-FEDE-4D3E-B45A-CE5C9ABB0240}" type="slidenum">
              <a:rPr lang="fr-FR" smtClean="0"/>
              <a:t>‹N°›</a:t>
            </a:fld>
            <a:endParaRPr lang="fr-FR"/>
          </a:p>
        </p:txBody>
      </p:sp>
    </p:spTree>
    <p:extLst>
      <p:ext uri="{BB962C8B-B14F-4D97-AF65-F5344CB8AC3E}">
        <p14:creationId xmlns:p14="http://schemas.microsoft.com/office/powerpoint/2010/main" val="199509960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2400"/>
            </a:lvl1pPr>
          </a:lstStyle>
          <a:p>
            <a:r>
              <a:rPr lang="fr-FR" smtClean="0"/>
              <a:t>Modifiez le style du titre</a:t>
            </a:r>
            <a:endParaRPr lang="fr-FR"/>
          </a:p>
        </p:txBody>
      </p:sp>
      <p:sp>
        <p:nvSpPr>
          <p:cNvPr id="3" name="Espace réservé du contenu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smtClean="0"/>
              <a:t>Modifier les styles du texte du masque</a:t>
            </a:r>
          </a:p>
        </p:txBody>
      </p:sp>
      <p:sp>
        <p:nvSpPr>
          <p:cNvPr id="14" name="Espace réservé du numéro de diapositive 13"/>
          <p:cNvSpPr>
            <a:spLocks noGrp="1"/>
          </p:cNvSpPr>
          <p:nvPr>
            <p:ph type="sldNum" sz="quarter" idx="11"/>
          </p:nvPr>
        </p:nvSpPr>
        <p:spPr/>
        <p:txBody>
          <a:bodyPr/>
          <a:lstStyle/>
          <a:p>
            <a:fld id="{554A29B6-FEDE-4D3E-B45A-CE5C9ABB0240}" type="slidenum">
              <a:rPr lang="fr-FR" smtClean="0"/>
              <a:t>‹N°›</a:t>
            </a:fld>
            <a:endParaRPr lang="fr-FR"/>
          </a:p>
        </p:txBody>
      </p:sp>
    </p:spTree>
    <p:extLst>
      <p:ext uri="{BB962C8B-B14F-4D97-AF65-F5344CB8AC3E}">
        <p14:creationId xmlns:p14="http://schemas.microsoft.com/office/powerpoint/2010/main" val="156439398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2400"/>
            </a:lvl1pPr>
          </a:lstStyle>
          <a:p>
            <a:r>
              <a:rPr lang="fr-FR" smtClean="0"/>
              <a:t>Modifiez le style du titre</a:t>
            </a:r>
            <a:endParaRPr lang="fr-FR"/>
          </a:p>
        </p:txBody>
      </p:sp>
      <p:sp>
        <p:nvSpPr>
          <p:cNvPr id="3" name="Espace réservé pour une image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fr-FR" smtClean="0"/>
              <a:t>Cliquez sur l'icône pour ajouter une image</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smtClean="0"/>
              <a:t>Modifier les styles du texte du masque</a:t>
            </a:r>
          </a:p>
        </p:txBody>
      </p:sp>
      <p:sp>
        <p:nvSpPr>
          <p:cNvPr id="14" name="Espace réservé du numéro de diapositive 13"/>
          <p:cNvSpPr>
            <a:spLocks noGrp="1"/>
          </p:cNvSpPr>
          <p:nvPr>
            <p:ph type="sldNum" sz="quarter" idx="11"/>
          </p:nvPr>
        </p:nvSpPr>
        <p:spPr/>
        <p:txBody>
          <a:bodyPr/>
          <a:lstStyle/>
          <a:p>
            <a:fld id="{554A29B6-FEDE-4D3E-B45A-CE5C9ABB0240}" type="slidenum">
              <a:rPr lang="fr-FR" smtClean="0"/>
              <a:t>‹N°›</a:t>
            </a:fld>
            <a:endParaRPr lang="fr-FR"/>
          </a:p>
        </p:txBody>
      </p:sp>
    </p:spTree>
    <p:extLst>
      <p:ext uri="{BB962C8B-B14F-4D97-AF65-F5344CB8AC3E}">
        <p14:creationId xmlns:p14="http://schemas.microsoft.com/office/powerpoint/2010/main" val="253804975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4" descr="logo EGi light"/>
          <p:cNvPicPr>
            <a:picLocks noChangeAspect="1" noChangeArrowheads="1"/>
          </p:cNvPicPr>
          <p:nvPr/>
        </p:nvPicPr>
        <p:blipFill>
          <a:blip r:embed="rId13" cstate="email">
            <a:clrChange>
              <a:clrFrom>
                <a:srgbClr val="FFFFFF"/>
              </a:clrFrom>
              <a:clrTo>
                <a:srgbClr val="FFFFFF">
                  <a:alpha val="0"/>
                </a:srgbClr>
              </a:clrTo>
            </a:clrChange>
            <a:lum bright="70000" contrast="-70000"/>
            <a:grayscl/>
            <a:extLst>
              <a:ext uri="{28A0092B-C50C-407E-A947-70E740481C1C}">
                <a14:useLocalDpi xmlns:a14="http://schemas.microsoft.com/office/drawing/2010/main" val="0"/>
              </a:ext>
            </a:extLst>
          </a:blip>
          <a:srcRect/>
          <a:stretch>
            <a:fillRect/>
          </a:stretch>
        </p:blipFill>
        <p:spPr bwMode="auto">
          <a:xfrm>
            <a:off x="3237707" y="526259"/>
            <a:ext cx="5716588" cy="580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Espace réservé du titre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cxnSp>
        <p:nvCxnSpPr>
          <p:cNvPr id="7" name="Connecteur droit 6"/>
          <p:cNvCxnSpPr/>
          <p:nvPr/>
        </p:nvCxnSpPr>
        <p:spPr bwMode="auto">
          <a:xfrm flipV="1">
            <a:off x="3461080" y="468750"/>
            <a:ext cx="1584000" cy="0"/>
          </a:xfrm>
          <a:prstGeom prst="line">
            <a:avLst/>
          </a:prstGeom>
          <a:solidFill>
            <a:schemeClr val="accent1"/>
          </a:solidFill>
          <a:ln w="38100" cap="flat" cmpd="sng" algn="ctr">
            <a:solidFill>
              <a:srgbClr val="0E1B8D"/>
            </a:solidFill>
            <a:prstDash val="solid"/>
            <a:round/>
            <a:headEnd type="none" w="med" len="med"/>
            <a:tailEnd type="none" w="med" len="med"/>
          </a:ln>
          <a:effectLst>
            <a:glow rad="63500">
              <a:schemeClr val="accent3">
                <a:satMod val="175000"/>
                <a:alpha val="40000"/>
              </a:schemeClr>
            </a:glow>
            <a:outerShdw dist="35921" dir="2700000" algn="ctr" rotWithShape="0">
              <a:schemeClr val="bg2"/>
            </a:outerShdw>
          </a:effectLst>
          <a:extLst/>
        </p:spPr>
      </p:cxnSp>
      <p:cxnSp>
        <p:nvCxnSpPr>
          <p:cNvPr id="8" name="Connecteur droit 7"/>
          <p:cNvCxnSpPr/>
          <p:nvPr/>
        </p:nvCxnSpPr>
        <p:spPr bwMode="auto">
          <a:xfrm>
            <a:off x="5264457" y="468750"/>
            <a:ext cx="1584175" cy="0"/>
          </a:xfrm>
          <a:prstGeom prst="line">
            <a:avLst/>
          </a:prstGeom>
          <a:solidFill>
            <a:schemeClr val="accent1"/>
          </a:solidFill>
          <a:ln w="38100" cap="flat" cmpd="sng" algn="ctr">
            <a:solidFill>
              <a:schemeClr val="bg1"/>
            </a:solidFill>
            <a:prstDash val="solid"/>
            <a:round/>
            <a:headEnd type="none" w="med" len="med"/>
            <a:tailEnd type="none" w="med" len="med"/>
          </a:ln>
          <a:effectLst>
            <a:glow rad="63500">
              <a:schemeClr val="accent3">
                <a:satMod val="175000"/>
                <a:alpha val="40000"/>
              </a:schemeClr>
            </a:glow>
            <a:outerShdw dist="35921" dir="2700000" algn="ctr" rotWithShape="0">
              <a:schemeClr val="bg2"/>
            </a:outerShdw>
          </a:effectLst>
          <a:extLst/>
        </p:spPr>
      </p:cxnSp>
      <p:cxnSp>
        <p:nvCxnSpPr>
          <p:cNvPr id="9" name="Connecteur droit 8"/>
          <p:cNvCxnSpPr/>
          <p:nvPr/>
        </p:nvCxnSpPr>
        <p:spPr bwMode="auto">
          <a:xfrm>
            <a:off x="7061479" y="468750"/>
            <a:ext cx="1584176" cy="0"/>
          </a:xfrm>
          <a:prstGeom prst="line">
            <a:avLst/>
          </a:prstGeom>
          <a:solidFill>
            <a:schemeClr val="accent1"/>
          </a:solidFill>
          <a:ln w="38100" cap="flat" cmpd="sng" algn="ctr">
            <a:solidFill>
              <a:srgbClr val="C00000"/>
            </a:solidFill>
            <a:prstDash val="solid"/>
            <a:round/>
            <a:headEnd type="none" w="med" len="med"/>
            <a:tailEnd type="none" w="med" len="med"/>
          </a:ln>
          <a:effectLst>
            <a:glow rad="63500">
              <a:schemeClr val="accent3">
                <a:satMod val="175000"/>
                <a:alpha val="40000"/>
              </a:schemeClr>
            </a:glow>
            <a:outerShdw dist="35921" dir="2700000" algn="ctr" rotWithShape="0">
              <a:schemeClr val="bg2"/>
            </a:outerShdw>
          </a:effectLst>
          <a:extLst/>
        </p:spPr>
      </p:cxnSp>
      <p:sp>
        <p:nvSpPr>
          <p:cNvPr id="10" name="Text Box 13"/>
          <p:cNvSpPr txBox="1">
            <a:spLocks noChangeArrowheads="1"/>
          </p:cNvSpPr>
          <p:nvPr/>
        </p:nvSpPr>
        <p:spPr bwMode="auto">
          <a:xfrm>
            <a:off x="3288469" y="14025"/>
            <a:ext cx="56150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1800" dirty="0">
                <a:effectLst>
                  <a:outerShdw blurRad="38100" dist="38100" dir="2700000" algn="tl">
                    <a:srgbClr val="C0C0C0"/>
                  </a:outerShdw>
                </a:effectLst>
                <a:latin typeface="Garamond" pitchFamily="18" charset="0"/>
              </a:rPr>
              <a:t>É</a:t>
            </a:r>
            <a:r>
              <a:rPr lang="fr-FR" sz="1800" dirty="0">
                <a:effectLst>
                  <a:outerShdw blurRad="38100" dist="38100" dir="2700000" algn="tl">
                    <a:srgbClr val="C0C0C0"/>
                  </a:outerShdw>
                </a:effectLst>
                <a:latin typeface="Garamond" pitchFamily="18" charset="0"/>
              </a:rPr>
              <a:t>TABLISSEMENT G</a:t>
            </a:r>
            <a:r>
              <a:rPr lang="en-US" sz="1800" dirty="0">
                <a:effectLst>
                  <a:outerShdw blurRad="38100" dist="38100" dir="2700000" algn="tl">
                    <a:srgbClr val="C0C0C0"/>
                  </a:outerShdw>
                </a:effectLst>
                <a:latin typeface="Garamond" pitchFamily="18" charset="0"/>
              </a:rPr>
              <a:t>ÉOGRAPHIQUE INTERARMÉES</a:t>
            </a:r>
          </a:p>
        </p:txBody>
      </p:sp>
      <p:sp>
        <p:nvSpPr>
          <p:cNvPr id="27" name="Espace réservé du numéro de diapositive 15"/>
          <p:cNvSpPr>
            <a:spLocks noGrp="1"/>
          </p:cNvSpPr>
          <p:nvPr>
            <p:ph type="sldNum" sz="quarter" idx="4"/>
          </p:nvPr>
        </p:nvSpPr>
        <p:spPr>
          <a:xfrm>
            <a:off x="8182100" y="6356352"/>
            <a:ext cx="3847605" cy="365125"/>
          </a:xfrm>
          <a:prstGeom prst="rect">
            <a:avLst/>
          </a:prstGeom>
        </p:spPr>
        <p:txBody>
          <a:bodyPr/>
          <a:lstStyle/>
          <a:p>
            <a:fld id="{554A29B6-FEDE-4D3E-B45A-CE5C9ABB0240}" type="slidenum">
              <a:rPr lang="fr-FR" smtClean="0"/>
              <a:t>‹N°›</a:t>
            </a:fld>
            <a:endParaRPr lang="fr-FR"/>
          </a:p>
        </p:txBody>
      </p:sp>
      <p:sp>
        <p:nvSpPr>
          <p:cNvPr id="13" name="Espace réservé du pied de page 12"/>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fr-FR"/>
          </a:p>
        </p:txBody>
      </p:sp>
      <p:pic>
        <p:nvPicPr>
          <p:cNvPr id="12" name="Image 11"/>
          <p:cNvPicPr/>
          <p:nvPr userDrawn="1"/>
        </p:nvPicPr>
        <p:blipFill>
          <a:blip r:embed="rId14"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0" y="5565140"/>
            <a:ext cx="1363980" cy="1223645"/>
          </a:xfrm>
          <a:prstGeom prst="rect">
            <a:avLst/>
          </a:prstGeom>
        </p:spPr>
      </p:pic>
    </p:spTree>
    <p:extLst>
      <p:ext uri="{BB962C8B-B14F-4D97-AF65-F5344CB8AC3E}">
        <p14:creationId xmlns:p14="http://schemas.microsoft.com/office/powerpoint/2010/main" val="19581041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sldNum="0" hdr="0" ft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0.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4.png"/><Relationship Id="rId11" Type="http://schemas.microsoft.com/office/2007/relationships/hdphoto" Target="../media/hdphoto1.wdp"/><Relationship Id="rId5" Type="http://schemas.openxmlformats.org/officeDocument/2006/relationships/image" Target="../media/image23.jpe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jpeg"/><Relationship Id="rId3" Type="http://schemas.openxmlformats.org/officeDocument/2006/relationships/image" Target="../media/image31.wmf"/><Relationship Id="rId21" Type="http://schemas.openxmlformats.org/officeDocument/2006/relationships/image" Target="../media/image49.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notesSlide" Target="../notesSlides/notesSlide18.xml"/><Relationship Id="rId16" Type="http://schemas.openxmlformats.org/officeDocument/2006/relationships/image" Target="../media/image44.jpeg"/><Relationship Id="rId20"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jpeg"/><Relationship Id="rId24" Type="http://schemas.openxmlformats.org/officeDocument/2006/relationships/image" Target="../media/image52.png"/><Relationship Id="rId5" Type="http://schemas.openxmlformats.org/officeDocument/2006/relationships/image" Target="../media/image33.jpeg"/><Relationship Id="rId15" Type="http://schemas.openxmlformats.org/officeDocument/2006/relationships/image" Target="../media/image43.png"/><Relationship Id="rId23" Type="http://schemas.openxmlformats.org/officeDocument/2006/relationships/image" Target="../media/image51.png"/><Relationship Id="rId10" Type="http://schemas.openxmlformats.org/officeDocument/2006/relationships/image" Target="../media/image38.jpeg"/><Relationship Id="rId19" Type="http://schemas.openxmlformats.org/officeDocument/2006/relationships/image" Target="../media/image47.jpeg"/><Relationship Id="rId4" Type="http://schemas.openxmlformats.org/officeDocument/2006/relationships/image" Target="../media/image32.jpeg"/><Relationship Id="rId9" Type="http://schemas.openxmlformats.org/officeDocument/2006/relationships/image" Target="../media/image37.png"/><Relationship Id="rId14" Type="http://schemas.openxmlformats.org/officeDocument/2006/relationships/image" Target="../media/image42.png"/><Relationship Id="rId22" Type="http://schemas.openxmlformats.org/officeDocument/2006/relationships/image" Target="../media/image50.png"/></Relationships>
</file>

<file path=ppt/slides/_rels/slide2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jpeg"/><Relationship Id="rId12" Type="http://schemas.openxmlformats.org/officeDocument/2006/relationships/image" Target="../media/image63.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gif"/><Relationship Id="rId11" Type="http://schemas.openxmlformats.org/officeDocument/2006/relationships/image" Target="../media/image62.png"/><Relationship Id="rId5" Type="http://schemas.openxmlformats.org/officeDocument/2006/relationships/image" Target="../media/image56.gif"/><Relationship Id="rId10" Type="http://schemas.openxmlformats.org/officeDocument/2006/relationships/image" Target="../media/image61.jpeg"/><Relationship Id="rId4" Type="http://schemas.openxmlformats.org/officeDocument/2006/relationships/image" Target="../media/image55.png"/><Relationship Id="rId9" Type="http://schemas.openxmlformats.org/officeDocument/2006/relationships/image" Target="../media/image60.jpeg"/></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2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78.png"/><Relationship Id="rId4" Type="http://schemas.openxmlformats.org/officeDocument/2006/relationships/diagramLayout" Target="../diagrams/layout1.xml"/><Relationship Id="rId9" Type="http://schemas.openxmlformats.org/officeDocument/2006/relationships/image" Target="../media/image77.png"/></Relationships>
</file>

<file path=ppt/slides/_rels/slide2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www.sfpt.fr/"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407368" y="1088740"/>
            <a:ext cx="11449272" cy="4457092"/>
          </a:xfrm>
          <a:prstGeom prst="rect">
            <a:avLst/>
          </a:prstGeom>
          <a:effectLst/>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fr-FR" sz="8000" b="1" dirty="0" smtClean="0">
                <a:ln w="9525">
                  <a:solidFill>
                    <a:schemeClr val="bg1"/>
                  </a:solidFill>
                  <a:prstDash val="solid"/>
                </a:ln>
                <a:solidFill>
                  <a:schemeClr val="tx2"/>
                </a:solidFill>
                <a:effectLst>
                  <a:outerShdw blurRad="38100" dist="38100" dir="2700000" algn="tl">
                    <a:srgbClr val="000000">
                      <a:alpha val="43137"/>
                    </a:srgbClr>
                  </a:outerShdw>
                </a:effectLst>
                <a:latin typeface="Garamond" panose="02020404030301010803" pitchFamily="18" charset="0"/>
              </a:rPr>
              <a:t>LA GÉOGRAPHIE MILITAIRE ET LES SIG</a:t>
            </a:r>
          </a:p>
          <a:p>
            <a:r>
              <a:rPr lang="fr-FR" sz="6600" b="1" dirty="0" smtClean="0">
                <a:ln w="9525">
                  <a:solidFill>
                    <a:schemeClr val="bg1"/>
                  </a:solidFill>
                  <a:prstDash val="solid"/>
                </a:ln>
                <a:solidFill>
                  <a:schemeClr val="tx2"/>
                </a:solidFill>
                <a:effectLst>
                  <a:outerShdw blurRad="38100" dist="38100" dir="2700000" algn="tl">
                    <a:srgbClr val="000000">
                      <a:alpha val="43137"/>
                    </a:srgbClr>
                  </a:outerShdw>
                </a:effectLst>
                <a:latin typeface="Garamond" panose="02020404030301010803" pitchFamily="18" charset="0"/>
              </a:rPr>
              <a:t>TSI-ENSG</a:t>
            </a:r>
            <a:endParaRPr lang="fr-FR" sz="6600" b="1" dirty="0">
              <a:ln w="9525">
                <a:solidFill>
                  <a:schemeClr val="bg1"/>
                </a:solidFill>
                <a:prstDash val="solid"/>
              </a:ln>
              <a:solidFill>
                <a:schemeClr val="tx2"/>
              </a:solidFill>
              <a:effectLst>
                <a:outerShdw blurRad="38100" dist="38100" dir="2700000" algn="tl">
                  <a:srgbClr val="000000">
                    <a:alpha val="43137"/>
                  </a:srgbClr>
                </a:outerShdw>
              </a:effectLst>
              <a:latin typeface="Garamond" panose="02020404030301010803" pitchFamily="18" charset="0"/>
            </a:endParaRPr>
          </a:p>
        </p:txBody>
      </p:sp>
    </p:spTree>
    <p:extLst>
      <p:ext uri="{BB962C8B-B14F-4D97-AF65-F5344CB8AC3E}">
        <p14:creationId xmlns:p14="http://schemas.microsoft.com/office/powerpoint/2010/main" val="37615353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ulle ronde 3"/>
          <p:cNvSpPr/>
          <p:nvPr/>
        </p:nvSpPr>
        <p:spPr>
          <a:xfrm>
            <a:off x="7980072" y="1076210"/>
            <a:ext cx="3121701" cy="1477672"/>
          </a:xfrm>
          <a:prstGeom prst="wedgeEllipseCallout">
            <a:avLst>
              <a:gd name="adj1" fmla="val -82403"/>
              <a:gd name="adj2" fmla="val 70718"/>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3200" b="1" dirty="0" smtClean="0">
                <a:solidFill>
                  <a:schemeClr val="tx1"/>
                </a:solidFill>
                <a:latin typeface="Garamond" panose="02020404030301010803" pitchFamily="18" charset="0"/>
              </a:rPr>
              <a:t>OU ?</a:t>
            </a:r>
          </a:p>
          <a:p>
            <a:pPr algn="ctr"/>
            <a:r>
              <a:rPr lang="fr-FR" sz="2400" dirty="0" smtClean="0">
                <a:solidFill>
                  <a:schemeClr val="tx1"/>
                </a:solidFill>
                <a:latin typeface="Garamond" panose="02020404030301010803" pitchFamily="18" charset="0"/>
                <a:sym typeface="Wingdings" panose="05000000000000000000" pitchFamily="2" charset="2"/>
              </a:rPr>
              <a:t></a:t>
            </a:r>
            <a:r>
              <a:rPr lang="fr-FR" sz="2400" dirty="0" smtClean="0">
                <a:solidFill>
                  <a:schemeClr val="tx1"/>
                </a:solidFill>
                <a:latin typeface="Garamond" panose="02020404030301010803" pitchFamily="18" charset="0"/>
              </a:rPr>
              <a:t>Situer / </a:t>
            </a:r>
            <a:r>
              <a:rPr lang="fr-FR" sz="2400" dirty="0">
                <a:solidFill>
                  <a:schemeClr val="tx1"/>
                </a:solidFill>
                <a:latin typeface="Garamond" panose="02020404030301010803" pitchFamily="18" charset="0"/>
              </a:rPr>
              <a:t>L</a:t>
            </a:r>
            <a:r>
              <a:rPr lang="fr-FR" sz="2400" dirty="0" smtClean="0">
                <a:solidFill>
                  <a:schemeClr val="tx1"/>
                </a:solidFill>
                <a:latin typeface="Garamond" panose="02020404030301010803" pitchFamily="18" charset="0"/>
              </a:rPr>
              <a:t>ocaliser</a:t>
            </a:r>
          </a:p>
        </p:txBody>
      </p:sp>
      <p:sp>
        <p:nvSpPr>
          <p:cNvPr id="5" name="Bulle ronde 4"/>
          <p:cNvSpPr/>
          <p:nvPr/>
        </p:nvSpPr>
        <p:spPr>
          <a:xfrm>
            <a:off x="7315874" y="3323535"/>
            <a:ext cx="3853645" cy="1874402"/>
          </a:xfrm>
          <a:prstGeom prst="wedgeEllipseCallout">
            <a:avLst>
              <a:gd name="adj1" fmla="val -53045"/>
              <a:gd name="adj2" fmla="val -281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3200" b="1" dirty="0" smtClean="0">
                <a:solidFill>
                  <a:schemeClr val="tx1"/>
                </a:solidFill>
                <a:latin typeface="Garamond" panose="02020404030301010803" pitchFamily="18" charset="0"/>
              </a:rPr>
              <a:t>COMMENT ?</a:t>
            </a:r>
          </a:p>
          <a:p>
            <a:pPr algn="ctr"/>
            <a:r>
              <a:rPr lang="fr-FR" sz="2400" dirty="0" smtClean="0">
                <a:solidFill>
                  <a:schemeClr val="tx1"/>
                </a:solidFill>
                <a:latin typeface="Garamond" panose="02020404030301010803" pitchFamily="18" charset="0"/>
                <a:sym typeface="Wingdings" panose="05000000000000000000" pitchFamily="2" charset="2"/>
              </a:rPr>
              <a:t>L</a:t>
            </a:r>
            <a:r>
              <a:rPr lang="fr-FR" sz="2400" dirty="0" smtClean="0">
                <a:solidFill>
                  <a:schemeClr val="tx1"/>
                </a:solidFill>
                <a:latin typeface="Garamond" panose="02020404030301010803" pitchFamily="18" charset="0"/>
              </a:rPr>
              <a:t>ier </a:t>
            </a:r>
            <a:r>
              <a:rPr lang="fr-FR" sz="2400" dirty="0">
                <a:solidFill>
                  <a:schemeClr val="tx1"/>
                </a:solidFill>
                <a:latin typeface="Garamond" panose="02020404030301010803" pitchFamily="18" charset="0"/>
              </a:rPr>
              <a:t>les objets aux phénomènes </a:t>
            </a:r>
            <a:endParaRPr lang="fr-FR" sz="2400" dirty="0" smtClean="0">
              <a:solidFill>
                <a:schemeClr val="tx1"/>
              </a:solidFill>
              <a:latin typeface="Garamond" panose="02020404030301010803" pitchFamily="18" charset="0"/>
            </a:endParaRPr>
          </a:p>
        </p:txBody>
      </p:sp>
      <p:sp>
        <p:nvSpPr>
          <p:cNvPr id="6" name="Bulle ronde 5"/>
          <p:cNvSpPr/>
          <p:nvPr/>
        </p:nvSpPr>
        <p:spPr>
          <a:xfrm>
            <a:off x="971754" y="1376772"/>
            <a:ext cx="2573998" cy="1287760"/>
          </a:xfrm>
          <a:prstGeom prst="wedgeEllipseCallout">
            <a:avLst>
              <a:gd name="adj1" fmla="val 103131"/>
              <a:gd name="adj2" fmla="val 8677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3200" b="1" dirty="0" smtClean="0">
                <a:solidFill>
                  <a:schemeClr val="tx1"/>
                </a:solidFill>
                <a:latin typeface="Garamond" panose="02020404030301010803" pitchFamily="18" charset="0"/>
              </a:rPr>
              <a:t>QUOI ?</a:t>
            </a:r>
          </a:p>
          <a:p>
            <a:pPr algn="ctr"/>
            <a:r>
              <a:rPr lang="fr-FR" sz="2400" dirty="0" smtClean="0">
                <a:solidFill>
                  <a:schemeClr val="tx1"/>
                </a:solidFill>
                <a:latin typeface="Garamond" panose="02020404030301010803" pitchFamily="18" charset="0"/>
                <a:sym typeface="Wingdings" panose="05000000000000000000" pitchFamily="2" charset="2"/>
              </a:rPr>
              <a:t></a:t>
            </a:r>
            <a:r>
              <a:rPr lang="fr-FR" sz="2400" dirty="0">
                <a:solidFill>
                  <a:schemeClr val="tx1"/>
                </a:solidFill>
                <a:latin typeface="Garamond" panose="02020404030301010803" pitchFamily="18" charset="0"/>
                <a:sym typeface="Wingdings" panose="05000000000000000000" pitchFamily="2" charset="2"/>
              </a:rPr>
              <a:t>I</a:t>
            </a:r>
            <a:r>
              <a:rPr lang="fr-FR" sz="2400" dirty="0" smtClean="0">
                <a:solidFill>
                  <a:schemeClr val="tx1"/>
                </a:solidFill>
                <a:latin typeface="Garamond" panose="02020404030301010803" pitchFamily="18" charset="0"/>
              </a:rPr>
              <a:t>dentifier</a:t>
            </a:r>
          </a:p>
        </p:txBody>
      </p:sp>
      <p:sp>
        <p:nvSpPr>
          <p:cNvPr id="7" name="Bulle ronde 6"/>
          <p:cNvSpPr/>
          <p:nvPr/>
        </p:nvSpPr>
        <p:spPr>
          <a:xfrm>
            <a:off x="155340" y="3562700"/>
            <a:ext cx="3456384" cy="2016224"/>
          </a:xfrm>
          <a:prstGeom prst="wedgeEllipseCallout">
            <a:avLst>
              <a:gd name="adj1" fmla="val 87954"/>
              <a:gd name="adj2" fmla="val -3652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3200" b="1" dirty="0" smtClean="0">
                <a:solidFill>
                  <a:schemeClr val="tx1"/>
                </a:solidFill>
                <a:latin typeface="Garamond" panose="02020404030301010803" pitchFamily="18" charset="0"/>
              </a:rPr>
              <a:t>QUAND ?</a:t>
            </a:r>
          </a:p>
          <a:p>
            <a:pPr algn="ctr"/>
            <a:r>
              <a:rPr lang="fr-FR" sz="2400" dirty="0">
                <a:solidFill>
                  <a:schemeClr val="tx1"/>
                </a:solidFill>
                <a:latin typeface="Garamond" panose="02020404030301010803" pitchFamily="18" charset="0"/>
                <a:sym typeface="Wingdings" panose="05000000000000000000" pitchFamily="2" charset="2"/>
              </a:rPr>
              <a:t> </a:t>
            </a:r>
            <a:r>
              <a:rPr lang="fr-FR" sz="2400" dirty="0" smtClean="0">
                <a:solidFill>
                  <a:schemeClr val="tx1"/>
                </a:solidFill>
                <a:latin typeface="Garamond" panose="02020404030301010803" pitchFamily="18" charset="0"/>
                <a:sym typeface="Wingdings" panose="05000000000000000000" pitchFamily="2" charset="2"/>
              </a:rPr>
              <a:t>Apprécier </a:t>
            </a:r>
            <a:r>
              <a:rPr lang="fr-FR" sz="2400" dirty="0">
                <a:solidFill>
                  <a:schemeClr val="tx1"/>
                </a:solidFill>
                <a:latin typeface="Garamond" panose="02020404030301010803" pitchFamily="18" charset="0"/>
                <a:sym typeface="Wingdings" panose="05000000000000000000" pitchFamily="2" charset="2"/>
              </a:rPr>
              <a:t>les évolutions chronologiques </a:t>
            </a:r>
            <a:endParaRPr lang="fr-FR" sz="2400" dirty="0" smtClean="0">
              <a:solidFill>
                <a:schemeClr val="tx1"/>
              </a:solidFill>
              <a:latin typeface="Garamond" panose="02020404030301010803" pitchFamily="18" charset="0"/>
            </a:endParaRPr>
          </a:p>
        </p:txBody>
      </p:sp>
      <p:sp>
        <p:nvSpPr>
          <p:cNvPr id="8" name="Bulle ronde 7"/>
          <p:cNvSpPr/>
          <p:nvPr/>
        </p:nvSpPr>
        <p:spPr>
          <a:xfrm>
            <a:off x="4614284" y="4972648"/>
            <a:ext cx="3456384" cy="1804724"/>
          </a:xfrm>
          <a:prstGeom prst="wedgeEllipseCallout">
            <a:avLst>
              <a:gd name="adj1" fmla="val -4190"/>
              <a:gd name="adj2" fmla="val -66374"/>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3200" b="1" dirty="0" smtClean="0">
                <a:solidFill>
                  <a:schemeClr val="tx1"/>
                </a:solidFill>
                <a:latin typeface="Garamond" panose="02020404030301010803" pitchFamily="18" charset="0"/>
              </a:rPr>
              <a:t>ET SI ?</a:t>
            </a:r>
          </a:p>
          <a:p>
            <a:pPr algn="ctr"/>
            <a:r>
              <a:rPr lang="fr-FR" sz="2400" dirty="0" smtClean="0">
                <a:solidFill>
                  <a:schemeClr val="tx1"/>
                </a:solidFill>
                <a:latin typeface="Garamond" panose="02020404030301010803" pitchFamily="18" charset="0"/>
                <a:sym typeface="Wingdings" panose="05000000000000000000" pitchFamily="2" charset="2"/>
              </a:rPr>
              <a:t>Apprécier les conséquences d’un phénomène</a:t>
            </a:r>
            <a:endParaRPr lang="fr-FR" sz="2400" dirty="0" smtClean="0">
              <a:solidFill>
                <a:schemeClr val="tx1"/>
              </a:solidFill>
              <a:latin typeface="Garamond" panose="02020404030301010803" pitchFamily="18" charset="0"/>
            </a:endParaRPr>
          </a:p>
        </p:txBody>
      </p:sp>
      <p:sp>
        <p:nvSpPr>
          <p:cNvPr id="9" name="Titre 5"/>
          <p:cNvSpPr>
            <a:spLocks noGrp="1"/>
          </p:cNvSpPr>
          <p:nvPr>
            <p:ph type="title"/>
          </p:nvPr>
        </p:nvSpPr>
        <p:spPr>
          <a:xfrm>
            <a:off x="838202" y="468750"/>
            <a:ext cx="10515600" cy="759617"/>
          </a:xfrm>
          <a:noFill/>
        </p:spPr>
        <p:txBody>
          <a:bodyPr>
            <a:normAutofit/>
          </a:bodyPr>
          <a:lstStyle/>
          <a:p>
            <a:r>
              <a:rPr lang="fr-FR" b="1" dirty="0" smtClean="0">
                <a:solidFill>
                  <a:schemeClr val="tx2"/>
                </a:solidFill>
                <a:effectLst>
                  <a:outerShdw blurRad="38100" dist="38100" dir="2700000" algn="tl">
                    <a:srgbClr val="000000">
                      <a:alpha val="43137"/>
                    </a:srgbClr>
                  </a:outerShdw>
                </a:effectLst>
                <a:latin typeface="Garamond" panose="02020404030301010803" pitchFamily="18" charset="0"/>
              </a:rPr>
              <a:t>LE SIG : UNE RÉPONSE AUX BESOINS</a:t>
            </a:r>
            <a:endParaRPr lang="fr-FR" b="1" dirty="0">
              <a:solidFill>
                <a:schemeClr val="tx2"/>
              </a:solidFill>
              <a:effectLst>
                <a:outerShdw blurRad="38100" dist="38100" dir="2700000" algn="tl">
                  <a:srgbClr val="000000">
                    <a:alpha val="43137"/>
                  </a:srgbClr>
                </a:outerShdw>
              </a:effectLst>
              <a:latin typeface="Garamond" panose="02020404030301010803" pitchFamily="18" charset="0"/>
            </a:endParaRPr>
          </a:p>
        </p:txBody>
      </p:sp>
      <p:grpSp>
        <p:nvGrpSpPr>
          <p:cNvPr id="2" name="Groupe 1"/>
          <p:cNvGrpSpPr/>
          <p:nvPr/>
        </p:nvGrpSpPr>
        <p:grpSpPr>
          <a:xfrm>
            <a:off x="4968285" y="2449126"/>
            <a:ext cx="2196000" cy="2169547"/>
            <a:chOff x="4174686" y="2456892"/>
            <a:chExt cx="2196000" cy="2169547"/>
          </a:xfrm>
        </p:grpSpPr>
        <p:sp>
          <p:nvSpPr>
            <p:cNvPr id="10" name="Ellipse 9"/>
            <p:cNvSpPr/>
            <p:nvPr/>
          </p:nvSpPr>
          <p:spPr>
            <a:xfrm>
              <a:off x="4174686" y="2456892"/>
              <a:ext cx="2196000" cy="216954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Garamond" panose="02020404030301010803" pitchFamily="18" charset="0"/>
              </a:endParaRPr>
            </a:p>
          </p:txBody>
        </p:sp>
        <p:pic>
          <p:nvPicPr>
            <p:cNvPr id="11" name="Image 10"/>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79781" y="2553882"/>
              <a:ext cx="1776327" cy="1754929"/>
            </a:xfrm>
            <a:prstGeom prst="rect">
              <a:avLst/>
            </a:prstGeom>
          </p:spPr>
        </p:pic>
      </p:grpSp>
      <p:sp>
        <p:nvSpPr>
          <p:cNvPr id="12" name="ZoneTexte 11"/>
          <p:cNvSpPr txBox="1"/>
          <p:nvPr/>
        </p:nvSpPr>
        <p:spPr>
          <a:xfrm>
            <a:off x="5612405" y="4132090"/>
            <a:ext cx="861015" cy="467436"/>
          </a:xfrm>
          <a:prstGeom prst="rect">
            <a:avLst/>
          </a:prstGeom>
          <a:noFill/>
        </p:spPr>
        <p:txBody>
          <a:bodyPr wrap="square" rtlCol="0">
            <a:spAutoFit/>
          </a:bodyPr>
          <a:lstStyle/>
          <a:p>
            <a:r>
              <a:rPr lang="fr-FR" sz="2400" b="1" dirty="0" smtClean="0">
                <a:solidFill>
                  <a:schemeClr val="tx2"/>
                </a:solidFill>
                <a:latin typeface="Garamond" panose="02020404030301010803" pitchFamily="18" charset="0"/>
              </a:rPr>
              <a:t>SIG</a:t>
            </a:r>
            <a:endParaRPr lang="fr-FR" sz="2400" b="1" dirty="0">
              <a:solidFill>
                <a:schemeClr val="tx2"/>
              </a:solidFill>
              <a:latin typeface="Garamond" panose="02020404030301010803" pitchFamily="18" charset="0"/>
            </a:endParaRPr>
          </a:p>
        </p:txBody>
      </p:sp>
      <p:sp>
        <p:nvSpPr>
          <p:cNvPr id="13" name="Rectangle 12"/>
          <p:cNvSpPr/>
          <p:nvPr/>
        </p:nvSpPr>
        <p:spPr>
          <a:xfrm rot="5400000">
            <a:off x="8655597" y="4076070"/>
            <a:ext cx="6096000" cy="369332"/>
          </a:xfrm>
          <a:prstGeom prst="rect">
            <a:avLst/>
          </a:prstGeom>
        </p:spPr>
        <p:txBody>
          <a:bodyPr>
            <a:spAutoFit/>
          </a:bodyPr>
          <a:lstStyle/>
          <a:p>
            <a:r>
              <a:rPr lang="fr-FR" dirty="0" smtClean="0">
                <a:solidFill>
                  <a:schemeClr val="bg1"/>
                </a:solidFill>
                <a:latin typeface="Garamond" panose="02020404030301010803" pitchFamily="18" charset="0"/>
              </a:rPr>
              <a:t>L’arrivée des systèmes d’information Géographiques</a:t>
            </a:r>
            <a:endParaRPr lang="fr-FR" dirty="0">
              <a:solidFill>
                <a:schemeClr val="bg1"/>
              </a:solidFill>
              <a:latin typeface="Garamond" panose="02020404030301010803" pitchFamily="18" charset="0"/>
            </a:endParaRPr>
          </a:p>
        </p:txBody>
      </p:sp>
    </p:spTree>
    <p:extLst>
      <p:ext uri="{BB962C8B-B14F-4D97-AF65-F5344CB8AC3E}">
        <p14:creationId xmlns:p14="http://schemas.microsoft.com/office/powerpoint/2010/main" val="215304952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4"/>
          <p:cNvSpPr>
            <a:spLocks noGrp="1"/>
          </p:cNvSpPr>
          <p:nvPr>
            <p:ph type="title"/>
          </p:nvPr>
        </p:nvSpPr>
        <p:spPr>
          <a:xfrm>
            <a:off x="838202" y="468750"/>
            <a:ext cx="10515600" cy="759617"/>
          </a:xfrm>
          <a:noFill/>
        </p:spPr>
        <p:txBody>
          <a:bodyPr>
            <a:normAutofit/>
          </a:bodyPr>
          <a:lstStyle/>
          <a:p>
            <a:r>
              <a:rPr lang="fr-FR" b="1" dirty="0" smtClean="0">
                <a:solidFill>
                  <a:schemeClr val="tx2"/>
                </a:solidFill>
                <a:effectLst>
                  <a:outerShdw blurRad="38100" dist="38100" dir="2700000" algn="tl">
                    <a:srgbClr val="000000">
                      <a:alpha val="43137"/>
                    </a:srgbClr>
                  </a:outerShdw>
                </a:effectLst>
                <a:latin typeface="Garamond" panose="02020404030301010803" pitchFamily="18" charset="0"/>
              </a:rPr>
              <a:t>LES PRINCIPALES FONCTIONNALITÉS D'UN SIG</a:t>
            </a:r>
            <a:endParaRPr lang="fr-FR" b="1" dirty="0">
              <a:solidFill>
                <a:schemeClr val="tx2"/>
              </a:solidFill>
              <a:effectLst>
                <a:outerShdw blurRad="38100" dist="38100" dir="2700000" algn="tl">
                  <a:srgbClr val="000000">
                    <a:alpha val="43137"/>
                  </a:srgbClr>
                </a:outerShdw>
              </a:effectLst>
              <a:latin typeface="Garamond" panose="02020404030301010803" pitchFamily="18" charset="0"/>
            </a:endParaRPr>
          </a:p>
        </p:txBody>
      </p:sp>
      <p:sp>
        <p:nvSpPr>
          <p:cNvPr id="7" name="Rectangle à coins arrondis 6"/>
          <p:cNvSpPr/>
          <p:nvPr/>
        </p:nvSpPr>
        <p:spPr>
          <a:xfrm>
            <a:off x="838202" y="1124744"/>
            <a:ext cx="3097558" cy="23024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u="sng" dirty="0" smtClean="0">
                <a:solidFill>
                  <a:schemeClr val="tx2"/>
                </a:solidFill>
                <a:latin typeface="Garamond" panose="02020404030301010803" pitchFamily="18" charset="0"/>
              </a:rPr>
              <a:t>Acquisition/Structuration</a:t>
            </a:r>
          </a:p>
          <a:p>
            <a:pPr algn="ctr"/>
            <a:endParaRPr lang="fr-FR" b="1" u="sng" dirty="0" smtClean="0">
              <a:solidFill>
                <a:schemeClr val="tx2"/>
              </a:solidFill>
              <a:latin typeface="Garamond" panose="02020404030301010803" pitchFamily="18" charset="0"/>
            </a:endParaRPr>
          </a:p>
          <a:p>
            <a:pPr marL="285750" indent="-285750">
              <a:buFont typeface="Arial" panose="020B0604020202020204" pitchFamily="34" charset="0"/>
              <a:buChar char="•"/>
            </a:pPr>
            <a:r>
              <a:rPr lang="fr-FR" dirty="0">
                <a:solidFill>
                  <a:schemeClr val="tx2"/>
                </a:solidFill>
                <a:latin typeface="Garamond" panose="02020404030301010803" pitchFamily="18" charset="0"/>
              </a:rPr>
              <a:t>I</a:t>
            </a:r>
            <a:r>
              <a:rPr lang="fr-FR" dirty="0" smtClean="0">
                <a:solidFill>
                  <a:schemeClr val="tx2"/>
                </a:solidFill>
                <a:latin typeface="Garamond" panose="02020404030301010803" pitchFamily="18" charset="0"/>
              </a:rPr>
              <a:t>mages satellites</a:t>
            </a:r>
          </a:p>
          <a:p>
            <a:pPr marL="285750" indent="-285750">
              <a:buFont typeface="Arial" panose="020B0604020202020204" pitchFamily="34" charset="0"/>
              <a:buChar char="•"/>
            </a:pPr>
            <a:r>
              <a:rPr lang="fr-FR" dirty="0" smtClean="0">
                <a:solidFill>
                  <a:schemeClr val="tx2"/>
                </a:solidFill>
                <a:latin typeface="Garamond" panose="02020404030301010803" pitchFamily="18" charset="0"/>
              </a:rPr>
              <a:t>Digitalisation</a:t>
            </a:r>
          </a:p>
          <a:p>
            <a:pPr marL="285750" indent="-285750">
              <a:buFont typeface="Arial" panose="020B0604020202020204" pitchFamily="34" charset="0"/>
              <a:buChar char="•"/>
            </a:pPr>
            <a:r>
              <a:rPr lang="fr-FR" dirty="0" smtClean="0">
                <a:solidFill>
                  <a:schemeClr val="tx2"/>
                </a:solidFill>
                <a:latin typeface="Garamond" panose="02020404030301010803" pitchFamily="18" charset="0"/>
              </a:rPr>
              <a:t>Scannage</a:t>
            </a:r>
          </a:p>
          <a:p>
            <a:pPr marL="285750" indent="-285750">
              <a:buFont typeface="Arial" panose="020B0604020202020204" pitchFamily="34" charset="0"/>
              <a:buChar char="•"/>
            </a:pPr>
            <a:r>
              <a:rPr lang="fr-FR" dirty="0" smtClean="0">
                <a:solidFill>
                  <a:schemeClr val="tx2"/>
                </a:solidFill>
                <a:latin typeface="Garamond" panose="02020404030301010803" pitchFamily="18" charset="0"/>
              </a:rPr>
              <a:t>Saisie manuelle</a:t>
            </a:r>
          </a:p>
          <a:p>
            <a:pPr marL="285750" indent="-285750">
              <a:buFont typeface="Arial" panose="020B0604020202020204" pitchFamily="34" charset="0"/>
              <a:buChar char="•"/>
            </a:pPr>
            <a:r>
              <a:rPr lang="fr-FR" dirty="0">
                <a:solidFill>
                  <a:schemeClr val="tx2"/>
                </a:solidFill>
                <a:latin typeface="Garamond" panose="02020404030301010803" pitchFamily="18" charset="0"/>
              </a:rPr>
              <a:t>I</a:t>
            </a:r>
            <a:r>
              <a:rPr lang="fr-FR" dirty="0" smtClean="0">
                <a:solidFill>
                  <a:schemeClr val="tx2"/>
                </a:solidFill>
                <a:latin typeface="Garamond" panose="02020404030301010803" pitchFamily="18" charset="0"/>
              </a:rPr>
              <a:t>mportation</a:t>
            </a:r>
            <a:endParaRPr lang="fr-FR" dirty="0">
              <a:solidFill>
                <a:schemeClr val="tx2"/>
              </a:solidFill>
              <a:latin typeface="Garamond" panose="02020404030301010803" pitchFamily="18" charset="0"/>
            </a:endParaRPr>
          </a:p>
        </p:txBody>
      </p:sp>
      <p:sp>
        <p:nvSpPr>
          <p:cNvPr id="8" name="Rectangle à coins arrondis 7"/>
          <p:cNvSpPr/>
          <p:nvPr/>
        </p:nvSpPr>
        <p:spPr>
          <a:xfrm>
            <a:off x="463695" y="3769877"/>
            <a:ext cx="2267876" cy="205222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u="sng" dirty="0" smtClean="0">
                <a:solidFill>
                  <a:schemeClr val="tx2"/>
                </a:solidFill>
                <a:latin typeface="Garamond" panose="02020404030301010803" pitchFamily="18" charset="0"/>
              </a:rPr>
              <a:t>Gestion</a:t>
            </a:r>
          </a:p>
          <a:p>
            <a:pPr algn="ctr"/>
            <a:endParaRPr lang="fr-FR" b="1" u="sng" dirty="0" smtClean="0">
              <a:solidFill>
                <a:schemeClr val="tx2"/>
              </a:solidFill>
              <a:latin typeface="Garamond" panose="02020404030301010803" pitchFamily="18" charset="0"/>
            </a:endParaRPr>
          </a:p>
          <a:p>
            <a:pPr marL="285750" indent="-285750">
              <a:buFont typeface="Arial" panose="020B0604020202020204" pitchFamily="34" charset="0"/>
              <a:buChar char="•"/>
            </a:pPr>
            <a:r>
              <a:rPr lang="fr-FR" dirty="0" smtClean="0">
                <a:solidFill>
                  <a:schemeClr val="tx2"/>
                </a:solidFill>
                <a:latin typeface="Garamond" panose="02020404030301010803" pitchFamily="18" charset="0"/>
              </a:rPr>
              <a:t>Structuration</a:t>
            </a:r>
          </a:p>
          <a:p>
            <a:pPr marL="285750" indent="-285750">
              <a:buFont typeface="Arial" panose="020B0604020202020204" pitchFamily="34" charset="0"/>
              <a:buChar char="•"/>
            </a:pPr>
            <a:r>
              <a:rPr lang="fr-FR" dirty="0" smtClean="0">
                <a:solidFill>
                  <a:schemeClr val="tx2"/>
                </a:solidFill>
                <a:latin typeface="Garamond" panose="02020404030301010803" pitchFamily="18" charset="0"/>
              </a:rPr>
              <a:t>Contrôle de cohérence</a:t>
            </a:r>
          </a:p>
          <a:p>
            <a:pPr marL="285750" indent="-285750">
              <a:buFont typeface="Arial" panose="020B0604020202020204" pitchFamily="34" charset="0"/>
              <a:buChar char="•"/>
            </a:pPr>
            <a:r>
              <a:rPr lang="fr-FR" dirty="0" smtClean="0">
                <a:solidFill>
                  <a:schemeClr val="tx2"/>
                </a:solidFill>
                <a:latin typeface="Garamond" panose="02020404030301010803" pitchFamily="18" charset="0"/>
              </a:rPr>
              <a:t>Mise à jour</a:t>
            </a:r>
            <a:endParaRPr lang="fr-FR" dirty="0">
              <a:solidFill>
                <a:schemeClr val="tx2"/>
              </a:solidFill>
              <a:latin typeface="Garamond" panose="02020404030301010803" pitchFamily="18" charset="0"/>
            </a:endParaRPr>
          </a:p>
        </p:txBody>
      </p:sp>
      <p:sp>
        <p:nvSpPr>
          <p:cNvPr id="9" name="Rectangle à coins arrondis 8"/>
          <p:cNvSpPr/>
          <p:nvPr/>
        </p:nvSpPr>
        <p:spPr>
          <a:xfrm>
            <a:off x="3348852" y="4689432"/>
            <a:ext cx="2135080" cy="213727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u="sng" dirty="0" smtClean="0">
                <a:solidFill>
                  <a:schemeClr val="tx2"/>
                </a:solidFill>
                <a:latin typeface="Garamond" panose="02020404030301010803" pitchFamily="18" charset="0"/>
              </a:rPr>
              <a:t>Manipulation</a:t>
            </a:r>
          </a:p>
          <a:p>
            <a:pPr algn="ctr"/>
            <a:endParaRPr lang="fr-FR" b="1" u="sng" dirty="0" smtClean="0">
              <a:solidFill>
                <a:schemeClr val="tx2"/>
              </a:solidFill>
              <a:latin typeface="Garamond" panose="02020404030301010803" pitchFamily="18" charset="0"/>
            </a:endParaRPr>
          </a:p>
          <a:p>
            <a:pPr marL="285750" indent="-285750">
              <a:buFont typeface="Arial" panose="020B0604020202020204" pitchFamily="34" charset="0"/>
              <a:buChar char="•"/>
            </a:pPr>
            <a:r>
              <a:rPr lang="fr-FR" dirty="0" smtClean="0">
                <a:solidFill>
                  <a:schemeClr val="tx2"/>
                </a:solidFill>
                <a:latin typeface="Garamond" panose="02020404030301010803" pitchFamily="18" charset="0"/>
              </a:rPr>
              <a:t>Transformation</a:t>
            </a:r>
          </a:p>
          <a:p>
            <a:pPr marL="285750" indent="-285750">
              <a:buFont typeface="Arial" panose="020B0604020202020204" pitchFamily="34" charset="0"/>
              <a:buChar char="•"/>
            </a:pPr>
            <a:r>
              <a:rPr lang="fr-FR" dirty="0" smtClean="0">
                <a:solidFill>
                  <a:schemeClr val="tx2"/>
                </a:solidFill>
                <a:latin typeface="Garamond" panose="02020404030301010803" pitchFamily="18" charset="0"/>
              </a:rPr>
              <a:t>Agrégation</a:t>
            </a:r>
          </a:p>
          <a:p>
            <a:pPr marL="285750" indent="-285750">
              <a:buFont typeface="Arial" panose="020B0604020202020204" pitchFamily="34" charset="0"/>
              <a:buChar char="•"/>
            </a:pPr>
            <a:r>
              <a:rPr lang="fr-FR" dirty="0" smtClean="0">
                <a:solidFill>
                  <a:schemeClr val="tx2"/>
                </a:solidFill>
                <a:latin typeface="Garamond" panose="02020404030301010803" pitchFamily="18" charset="0"/>
              </a:rPr>
              <a:t>Généralisation</a:t>
            </a:r>
          </a:p>
          <a:p>
            <a:pPr marL="285750" indent="-285750">
              <a:buFont typeface="Arial" panose="020B0604020202020204" pitchFamily="34" charset="0"/>
              <a:buChar char="•"/>
            </a:pPr>
            <a:r>
              <a:rPr lang="fr-FR" dirty="0" smtClean="0">
                <a:solidFill>
                  <a:schemeClr val="tx2"/>
                </a:solidFill>
                <a:latin typeface="Garamond" panose="02020404030301010803" pitchFamily="18" charset="0"/>
              </a:rPr>
              <a:t>Restructuration</a:t>
            </a:r>
          </a:p>
          <a:p>
            <a:pPr marL="285750" indent="-285750">
              <a:buFont typeface="Arial" panose="020B0604020202020204" pitchFamily="34" charset="0"/>
              <a:buChar char="•"/>
            </a:pPr>
            <a:r>
              <a:rPr lang="fr-FR" dirty="0" smtClean="0">
                <a:solidFill>
                  <a:schemeClr val="tx2"/>
                </a:solidFill>
                <a:latin typeface="Garamond" panose="02020404030301010803" pitchFamily="18" charset="0"/>
              </a:rPr>
              <a:t>Extraction</a:t>
            </a:r>
          </a:p>
        </p:txBody>
      </p:sp>
      <p:sp>
        <p:nvSpPr>
          <p:cNvPr id="10" name="Rectangle à coins arrondis 9"/>
          <p:cNvSpPr/>
          <p:nvPr/>
        </p:nvSpPr>
        <p:spPr>
          <a:xfrm>
            <a:off x="8401790" y="3825197"/>
            <a:ext cx="2717136" cy="17641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u="sng" dirty="0" smtClean="0">
                <a:solidFill>
                  <a:schemeClr val="tx2"/>
                </a:solidFill>
                <a:latin typeface="Garamond" panose="02020404030301010803" pitchFamily="18" charset="0"/>
              </a:rPr>
              <a:t>Traitement/Recherche</a:t>
            </a:r>
          </a:p>
          <a:p>
            <a:pPr algn="ctr"/>
            <a:endParaRPr lang="fr-FR" b="1" u="sng" dirty="0" smtClean="0">
              <a:solidFill>
                <a:schemeClr val="tx2"/>
              </a:solidFill>
              <a:latin typeface="Garamond" panose="02020404030301010803" pitchFamily="18" charset="0"/>
            </a:endParaRPr>
          </a:p>
          <a:p>
            <a:pPr marL="285750" indent="-285750">
              <a:buFont typeface="Arial" panose="020B0604020202020204" pitchFamily="34" charset="0"/>
              <a:buChar char="•"/>
            </a:pPr>
            <a:r>
              <a:rPr lang="fr-FR" dirty="0" smtClean="0">
                <a:solidFill>
                  <a:schemeClr val="tx2"/>
                </a:solidFill>
                <a:latin typeface="Garamond" panose="02020404030301010803" pitchFamily="18" charset="0"/>
              </a:rPr>
              <a:t>Calculs</a:t>
            </a:r>
          </a:p>
          <a:p>
            <a:pPr marL="285750" indent="-285750">
              <a:buFont typeface="Arial" panose="020B0604020202020204" pitchFamily="34" charset="0"/>
              <a:buChar char="•"/>
            </a:pPr>
            <a:r>
              <a:rPr lang="fr-FR" dirty="0" smtClean="0">
                <a:solidFill>
                  <a:schemeClr val="tx2"/>
                </a:solidFill>
                <a:latin typeface="Garamond" panose="02020404030301010803" pitchFamily="18" charset="0"/>
              </a:rPr>
              <a:t>Requêtes</a:t>
            </a:r>
          </a:p>
          <a:p>
            <a:pPr marL="285750" indent="-285750">
              <a:buFont typeface="Arial" panose="020B0604020202020204" pitchFamily="34" charset="0"/>
              <a:buChar char="•"/>
            </a:pPr>
            <a:r>
              <a:rPr lang="fr-FR" dirty="0" smtClean="0">
                <a:solidFill>
                  <a:schemeClr val="tx2"/>
                </a:solidFill>
                <a:latin typeface="Garamond" panose="02020404030301010803" pitchFamily="18" charset="0"/>
              </a:rPr>
              <a:t>Opérateurs spatiales</a:t>
            </a:r>
          </a:p>
        </p:txBody>
      </p:sp>
      <p:sp>
        <p:nvSpPr>
          <p:cNvPr id="11" name="Rectangle à coins arrondis 10"/>
          <p:cNvSpPr/>
          <p:nvPr/>
        </p:nvSpPr>
        <p:spPr>
          <a:xfrm>
            <a:off x="8813047" y="1157306"/>
            <a:ext cx="2278800" cy="244827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u="sng" dirty="0" smtClean="0">
                <a:solidFill>
                  <a:schemeClr val="tx2"/>
                </a:solidFill>
                <a:latin typeface="Garamond" panose="02020404030301010803" pitchFamily="18" charset="0"/>
              </a:rPr>
              <a:t>Restitution</a:t>
            </a:r>
          </a:p>
          <a:p>
            <a:pPr algn="ctr"/>
            <a:endParaRPr lang="fr-FR" b="1" u="sng" dirty="0" smtClean="0">
              <a:solidFill>
                <a:schemeClr val="tx2"/>
              </a:solidFill>
              <a:latin typeface="Garamond" panose="02020404030301010803" pitchFamily="18" charset="0"/>
            </a:endParaRPr>
          </a:p>
          <a:p>
            <a:pPr marL="285750" indent="-285750">
              <a:buFont typeface="Arial" panose="020B0604020202020204" pitchFamily="34" charset="0"/>
              <a:buChar char="•"/>
            </a:pPr>
            <a:r>
              <a:rPr lang="fr-FR" dirty="0" smtClean="0">
                <a:solidFill>
                  <a:schemeClr val="tx2"/>
                </a:solidFill>
                <a:latin typeface="Garamond" panose="02020404030301010803" pitchFamily="18" charset="0"/>
              </a:rPr>
              <a:t>Ecrans</a:t>
            </a:r>
          </a:p>
          <a:p>
            <a:pPr marL="285750" indent="-285750">
              <a:buFont typeface="Arial" panose="020B0604020202020204" pitchFamily="34" charset="0"/>
              <a:buChar char="•"/>
            </a:pPr>
            <a:r>
              <a:rPr lang="fr-FR" dirty="0" smtClean="0">
                <a:solidFill>
                  <a:schemeClr val="tx2"/>
                </a:solidFill>
                <a:latin typeface="Garamond" panose="02020404030301010803" pitchFamily="18" charset="0"/>
              </a:rPr>
              <a:t>Graphiques</a:t>
            </a:r>
          </a:p>
          <a:p>
            <a:pPr marL="285750" indent="-285750">
              <a:buFont typeface="Arial" panose="020B0604020202020204" pitchFamily="34" charset="0"/>
              <a:buChar char="•"/>
            </a:pPr>
            <a:r>
              <a:rPr lang="fr-FR" dirty="0" smtClean="0">
                <a:solidFill>
                  <a:schemeClr val="tx2"/>
                </a:solidFill>
                <a:latin typeface="Garamond" panose="02020404030301010803" pitchFamily="18" charset="0"/>
              </a:rPr>
              <a:t>Tables</a:t>
            </a:r>
          </a:p>
          <a:p>
            <a:pPr marL="285750" indent="-285750">
              <a:buFont typeface="Arial" panose="020B0604020202020204" pitchFamily="34" charset="0"/>
              <a:buChar char="•"/>
            </a:pPr>
            <a:r>
              <a:rPr lang="fr-FR" dirty="0" smtClean="0">
                <a:solidFill>
                  <a:schemeClr val="tx2"/>
                </a:solidFill>
                <a:latin typeface="Garamond" panose="02020404030301010803" pitchFamily="18" charset="0"/>
              </a:rPr>
              <a:t>Images</a:t>
            </a:r>
          </a:p>
          <a:p>
            <a:pPr marL="285750" indent="-285750">
              <a:buFont typeface="Arial" panose="020B0604020202020204" pitchFamily="34" charset="0"/>
              <a:buChar char="•"/>
            </a:pPr>
            <a:r>
              <a:rPr lang="fr-FR" dirty="0" smtClean="0">
                <a:solidFill>
                  <a:schemeClr val="tx2"/>
                </a:solidFill>
                <a:latin typeface="Garamond" panose="02020404030301010803" pitchFamily="18" charset="0"/>
              </a:rPr>
              <a:t>Cartes</a:t>
            </a:r>
          </a:p>
          <a:p>
            <a:pPr marL="285750" indent="-285750">
              <a:buFont typeface="Arial" panose="020B0604020202020204" pitchFamily="34" charset="0"/>
              <a:buChar char="•"/>
            </a:pPr>
            <a:r>
              <a:rPr lang="fr-FR" dirty="0" smtClean="0">
                <a:solidFill>
                  <a:schemeClr val="tx2"/>
                </a:solidFill>
                <a:latin typeface="Garamond" panose="02020404030301010803" pitchFamily="18" charset="0"/>
              </a:rPr>
              <a:t>Fichiers</a:t>
            </a:r>
          </a:p>
        </p:txBody>
      </p:sp>
      <p:sp>
        <p:nvSpPr>
          <p:cNvPr id="12" name="Ellipse 11"/>
          <p:cNvSpPr/>
          <p:nvPr/>
        </p:nvSpPr>
        <p:spPr>
          <a:xfrm>
            <a:off x="6381039" y="5570858"/>
            <a:ext cx="2432009" cy="936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latin typeface="Garamond" panose="02020404030301010803" pitchFamily="18" charset="0"/>
              </a:rPr>
              <a:t>Analyse Spatiale</a:t>
            </a:r>
          </a:p>
          <a:p>
            <a:pPr algn="ctr"/>
            <a:r>
              <a:rPr lang="fr-FR" dirty="0" smtClean="0">
                <a:latin typeface="Garamond" panose="02020404030301010803" pitchFamily="18" charset="0"/>
              </a:rPr>
              <a:t>Analyse thématique</a:t>
            </a:r>
            <a:endParaRPr lang="fr-FR" dirty="0">
              <a:latin typeface="Garamond" panose="02020404030301010803" pitchFamily="18" charset="0"/>
            </a:endParaRPr>
          </a:p>
        </p:txBody>
      </p:sp>
      <p:cxnSp>
        <p:nvCxnSpPr>
          <p:cNvPr id="13" name="Connecteur en arc 12"/>
          <p:cNvCxnSpPr>
            <a:stCxn id="7" idx="3"/>
          </p:cNvCxnSpPr>
          <p:nvPr/>
        </p:nvCxnSpPr>
        <p:spPr>
          <a:xfrm>
            <a:off x="3935760" y="2275991"/>
            <a:ext cx="1260140" cy="323267"/>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Connecteur en arc 13"/>
          <p:cNvCxnSpPr>
            <a:stCxn id="8" idx="3"/>
          </p:cNvCxnSpPr>
          <p:nvPr/>
        </p:nvCxnSpPr>
        <p:spPr>
          <a:xfrm flipV="1">
            <a:off x="2731571" y="3597623"/>
            <a:ext cx="2090208" cy="1198368"/>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Connecteur en arc 14"/>
          <p:cNvCxnSpPr>
            <a:stCxn id="9" idx="3"/>
            <a:endCxn id="5" idx="4"/>
          </p:cNvCxnSpPr>
          <p:nvPr/>
        </p:nvCxnSpPr>
        <p:spPr>
          <a:xfrm flipV="1">
            <a:off x="5483932" y="4795991"/>
            <a:ext cx="578817" cy="962079"/>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en arc 15"/>
          <p:cNvCxnSpPr>
            <a:stCxn id="11" idx="1"/>
          </p:cNvCxnSpPr>
          <p:nvPr/>
        </p:nvCxnSpPr>
        <p:spPr>
          <a:xfrm rot="10800000" flipV="1">
            <a:off x="6961759" y="2381442"/>
            <a:ext cx="1851289" cy="217816"/>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en arc 16"/>
          <p:cNvCxnSpPr>
            <a:stCxn id="10" idx="1"/>
          </p:cNvCxnSpPr>
          <p:nvPr/>
        </p:nvCxnSpPr>
        <p:spPr>
          <a:xfrm rot="10800000">
            <a:off x="7276230" y="4077073"/>
            <a:ext cx="1125561" cy="630223"/>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19" name="Groupe 18"/>
          <p:cNvGrpSpPr/>
          <p:nvPr/>
        </p:nvGrpSpPr>
        <p:grpSpPr>
          <a:xfrm>
            <a:off x="4802749" y="2275991"/>
            <a:ext cx="2520000" cy="2520000"/>
            <a:chOff x="4836000" y="1228367"/>
            <a:chExt cx="2520000" cy="2520000"/>
          </a:xfrm>
        </p:grpSpPr>
        <p:sp>
          <p:nvSpPr>
            <p:cNvPr id="5" name="Ellipse 4"/>
            <p:cNvSpPr/>
            <p:nvPr/>
          </p:nvSpPr>
          <p:spPr>
            <a:xfrm>
              <a:off x="4836000" y="1228367"/>
              <a:ext cx="2520000" cy="2520000"/>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Garamond" panose="02020404030301010803" pitchFamily="18" charset="0"/>
              </a:endParaRPr>
            </a:p>
          </p:txBody>
        </p:sp>
        <p:pic>
          <p:nvPicPr>
            <p:cNvPr id="6" name="Image 5"/>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56600" y="1341024"/>
              <a:ext cx="2038409" cy="2038408"/>
            </a:xfrm>
            <a:prstGeom prst="rect">
              <a:avLst/>
            </a:prstGeom>
          </p:spPr>
        </p:pic>
        <p:sp>
          <p:nvSpPr>
            <p:cNvPr id="18" name="ZoneTexte 17"/>
            <p:cNvSpPr txBox="1"/>
            <p:nvPr/>
          </p:nvSpPr>
          <p:spPr>
            <a:xfrm>
              <a:off x="5818139" y="3196406"/>
              <a:ext cx="988050" cy="467436"/>
            </a:xfrm>
            <a:prstGeom prst="rect">
              <a:avLst/>
            </a:prstGeom>
            <a:noFill/>
          </p:spPr>
          <p:txBody>
            <a:bodyPr wrap="square" rtlCol="0">
              <a:spAutoFit/>
            </a:bodyPr>
            <a:lstStyle/>
            <a:p>
              <a:r>
                <a:rPr lang="fr-FR" sz="2400" b="1" dirty="0" smtClean="0">
                  <a:solidFill>
                    <a:schemeClr val="tx2"/>
                  </a:solidFill>
                  <a:latin typeface="Garamond" panose="02020404030301010803" pitchFamily="18" charset="0"/>
                </a:rPr>
                <a:t>SIG</a:t>
              </a:r>
              <a:endParaRPr lang="fr-FR" sz="2400" b="1" dirty="0">
                <a:solidFill>
                  <a:schemeClr val="tx2"/>
                </a:solidFill>
                <a:latin typeface="Garamond" panose="02020404030301010803" pitchFamily="18" charset="0"/>
              </a:endParaRPr>
            </a:p>
          </p:txBody>
        </p:sp>
      </p:grpSp>
      <p:sp>
        <p:nvSpPr>
          <p:cNvPr id="20" name="Rectangle 19"/>
          <p:cNvSpPr/>
          <p:nvPr/>
        </p:nvSpPr>
        <p:spPr>
          <a:xfrm rot="5400000">
            <a:off x="8655597" y="4076070"/>
            <a:ext cx="6096000" cy="369332"/>
          </a:xfrm>
          <a:prstGeom prst="rect">
            <a:avLst/>
          </a:prstGeom>
        </p:spPr>
        <p:txBody>
          <a:bodyPr>
            <a:spAutoFit/>
          </a:bodyPr>
          <a:lstStyle/>
          <a:p>
            <a:r>
              <a:rPr lang="fr-FR" dirty="0" smtClean="0">
                <a:solidFill>
                  <a:schemeClr val="bg1"/>
                </a:solidFill>
                <a:latin typeface="Garamond" panose="02020404030301010803" pitchFamily="18" charset="0"/>
              </a:rPr>
              <a:t>L’arrivée des systèmes d’information Géographiques</a:t>
            </a:r>
            <a:endParaRPr lang="fr-FR" dirty="0">
              <a:solidFill>
                <a:schemeClr val="bg1"/>
              </a:solidFill>
              <a:latin typeface="Garamond" panose="02020404030301010803" pitchFamily="18" charset="0"/>
            </a:endParaRPr>
          </a:p>
        </p:txBody>
      </p:sp>
    </p:spTree>
    <p:extLst>
      <p:ext uri="{BB962C8B-B14F-4D97-AF65-F5344CB8AC3E}">
        <p14:creationId xmlns:p14="http://schemas.microsoft.com/office/powerpoint/2010/main" val="279830371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838202" y="468750"/>
            <a:ext cx="10515600" cy="759617"/>
          </a:xfrm>
          <a:noFill/>
        </p:spPr>
        <p:txBody>
          <a:bodyPr>
            <a:normAutofit/>
          </a:bodyPr>
          <a:lstStyle/>
          <a:p>
            <a:r>
              <a:rPr lang="fr-FR" b="1" dirty="0" smtClean="0">
                <a:solidFill>
                  <a:schemeClr val="tx2"/>
                </a:solidFill>
                <a:effectLst>
                  <a:outerShdw blurRad="38100" dist="38100" dir="2700000" algn="tl">
                    <a:srgbClr val="000000">
                      <a:alpha val="43137"/>
                    </a:srgbClr>
                  </a:outerShdw>
                </a:effectLst>
                <a:latin typeface="Garamond" panose="02020404030301010803" pitchFamily="18" charset="0"/>
              </a:rPr>
              <a:t>PRINCIPAUX COMPOSANTS D’UN SIG</a:t>
            </a:r>
            <a:endParaRPr lang="fr-FR" b="1" dirty="0">
              <a:solidFill>
                <a:schemeClr val="tx2"/>
              </a:solidFill>
              <a:effectLst>
                <a:outerShdw blurRad="38100" dist="38100" dir="2700000" algn="tl">
                  <a:srgbClr val="000000">
                    <a:alpha val="43137"/>
                  </a:srgbClr>
                </a:outerShdw>
              </a:effectLst>
              <a:latin typeface="Garamond" panose="02020404030301010803" pitchFamily="18" charset="0"/>
            </a:endParaRP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0497" y="1052737"/>
            <a:ext cx="6244766" cy="5732501"/>
          </a:xfrm>
          <a:prstGeom prst="rect">
            <a:avLst/>
          </a:prstGeom>
        </p:spPr>
      </p:pic>
      <p:sp>
        <p:nvSpPr>
          <p:cNvPr id="6" name="Ellipse 5"/>
          <p:cNvSpPr/>
          <p:nvPr/>
        </p:nvSpPr>
        <p:spPr>
          <a:xfrm>
            <a:off x="2783632" y="2463794"/>
            <a:ext cx="2160000" cy="2160000"/>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rot="5400000">
            <a:off x="8655597" y="4076070"/>
            <a:ext cx="6096000" cy="369332"/>
          </a:xfrm>
          <a:prstGeom prst="rect">
            <a:avLst/>
          </a:prstGeom>
        </p:spPr>
        <p:txBody>
          <a:bodyPr>
            <a:spAutoFit/>
          </a:bodyPr>
          <a:lstStyle/>
          <a:p>
            <a:r>
              <a:rPr lang="fr-FR" dirty="0" smtClean="0">
                <a:solidFill>
                  <a:schemeClr val="bg1"/>
                </a:solidFill>
                <a:latin typeface="Garamond" panose="02020404030301010803" pitchFamily="18" charset="0"/>
              </a:rPr>
              <a:t>L’arrivée des systèmes d’information Géographiques</a:t>
            </a:r>
            <a:endParaRPr lang="fr-FR" dirty="0">
              <a:solidFill>
                <a:schemeClr val="bg1"/>
              </a:solidFill>
              <a:latin typeface="Garamond" panose="02020404030301010803" pitchFamily="18" charset="0"/>
            </a:endParaRPr>
          </a:p>
        </p:txBody>
      </p:sp>
    </p:spTree>
    <p:extLst>
      <p:ext uri="{BB962C8B-B14F-4D97-AF65-F5344CB8AC3E}">
        <p14:creationId xmlns:p14="http://schemas.microsoft.com/office/powerpoint/2010/main" val="13208481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1" presetClass="path" presetSubtype="0" accel="50000" decel="50000" fill="hold" grpId="0" nodeType="clickEffect">
                                  <p:stCondLst>
                                    <p:cond delay="0"/>
                                  </p:stCondLst>
                                  <p:childTnLst>
                                    <p:animMotion origin="layout" path="M 2.08333E-6 3.7037E-7 L 0.02747 -0.10208 C 0.03268 -0.12454 0.04349 -0.15046 0.05898 -0.17107 C 0.075 -0.1963 0.08997 -0.21296 0.10312 -0.21991 L 0.16419 -0.25023 " pathEditMode="relative" rAng="2940000" ptsTypes="AAAAA">
                                      <p:cBhvr>
                                        <p:cTn id="6" dur="2000" fill="hold"/>
                                        <p:tgtEl>
                                          <p:spTgt spid="6"/>
                                        </p:tgtEl>
                                        <p:attrNameLst>
                                          <p:attrName>ppt_x</p:attrName>
                                          <p:attrName>ppt_y</p:attrName>
                                        </p:attrNameLst>
                                      </p:cBhvr>
                                      <p:rCtr x="7096" y="-14815"/>
                                    </p:animMotion>
                                  </p:childTnLst>
                                </p:cTn>
                              </p:par>
                            </p:childTnLst>
                          </p:cTn>
                        </p:par>
                      </p:childTnLst>
                    </p:cTn>
                  </p:par>
                  <p:par>
                    <p:cTn id="7" fill="hold">
                      <p:stCondLst>
                        <p:cond delay="indefinite"/>
                      </p:stCondLst>
                      <p:childTnLst>
                        <p:par>
                          <p:cTn id="8" fill="hold">
                            <p:stCondLst>
                              <p:cond delay="0"/>
                            </p:stCondLst>
                            <p:childTnLst>
                              <p:par>
                                <p:cTn id="9" presetID="51" presetClass="path" presetSubtype="0" accel="50000" decel="50000" fill="hold" grpId="1" nodeType="clickEffect">
                                  <p:stCondLst>
                                    <p:cond delay="0"/>
                                  </p:stCondLst>
                                  <p:childTnLst>
                                    <p:animMotion origin="layout" path="M 0.16419 -0.25023 L 0.23476 -0.2338 C 0.2513 -0.23033 0.26966 -0.21551 0.2875 -0.19815 C 0.30768 -0.17084 0.32083 -0.14699 0.32812 -0.12269 L 0.36341 -0.01135 " pathEditMode="relative" rAng="18240000" ptsTypes="AAAAA">
                                      <p:cBhvr>
                                        <p:cTn id="10" dur="2000" fill="hold"/>
                                        <p:tgtEl>
                                          <p:spTgt spid="6"/>
                                        </p:tgtEl>
                                        <p:attrNameLst>
                                          <p:attrName>ppt_x</p:attrName>
                                          <p:attrName>ppt_y</p:attrName>
                                        </p:attrNameLst>
                                      </p:cBhvr>
                                      <p:rCtr x="11198" y="8657"/>
                                    </p:animMotion>
                                  </p:childTnLst>
                                </p:cTn>
                              </p:par>
                            </p:childTnLst>
                          </p:cTn>
                        </p:par>
                      </p:childTnLst>
                    </p:cTn>
                  </p:par>
                  <p:par>
                    <p:cTn id="11" fill="hold">
                      <p:stCondLst>
                        <p:cond delay="indefinite"/>
                      </p:stCondLst>
                      <p:childTnLst>
                        <p:par>
                          <p:cTn id="12" fill="hold">
                            <p:stCondLst>
                              <p:cond delay="0"/>
                            </p:stCondLst>
                            <p:childTnLst>
                              <p:par>
                                <p:cTn id="13" presetID="37" presetClass="path" presetSubtype="0" accel="50000" decel="50000" fill="hold" grpId="2" nodeType="clickEffect">
                                  <p:stCondLst>
                                    <p:cond delay="0"/>
                                  </p:stCondLst>
                                  <p:childTnLst>
                                    <p:animMotion origin="layout" path="M 0.35455 -0.02361 L 0.35403 0.07083 C 0.35455 0.08958 0.35182 0.11875 0.34726 0.14676 C 0.34179 0.18125 0.33646 0.20694 0.33073 0.22338 L 0.30403 0.30648 " pathEditMode="relative" rAng="6300000" ptsTypes="AAAAA">
                                      <p:cBhvr>
                                        <p:cTn id="14" dur="2000" fill="hold"/>
                                        <p:tgtEl>
                                          <p:spTgt spid="6"/>
                                        </p:tgtEl>
                                        <p:attrNameLst>
                                          <p:attrName>ppt_x</p:attrName>
                                          <p:attrName>ppt_y</p:attrName>
                                        </p:attrNameLst>
                                      </p:cBhvr>
                                      <p:rCtr x="-1654" y="16921"/>
                                    </p:animMotion>
                                  </p:childTnLst>
                                </p:cTn>
                              </p:par>
                            </p:childTnLst>
                          </p:cTn>
                        </p:par>
                      </p:childTnLst>
                    </p:cTn>
                  </p:par>
                  <p:par>
                    <p:cTn id="15" fill="hold">
                      <p:stCondLst>
                        <p:cond delay="indefinite"/>
                      </p:stCondLst>
                      <p:childTnLst>
                        <p:par>
                          <p:cTn id="16" fill="hold">
                            <p:stCondLst>
                              <p:cond delay="0"/>
                            </p:stCondLst>
                            <p:childTnLst>
                              <p:par>
                                <p:cTn id="17" presetID="58" presetClass="path" presetSubtype="0" accel="50000" decel="50000" fill="hold" grpId="3" nodeType="clickEffect">
                                  <p:stCondLst>
                                    <p:cond delay="0"/>
                                  </p:stCondLst>
                                  <p:childTnLst>
                                    <p:animMotion origin="layout" path="M 0.29323 0.30046 L 0.23802 0.32847 C 0.22643 0.33472 0.20911 0.33796 0.19088 0.33796 C 0.17018 0.33796 0.15377 0.33472 0.14218 0.32847 L 0.08698 0.29977 " pathEditMode="relative" rAng="16200000" ptsTypes="AAAAA">
                                      <p:cBhvr>
                                        <p:cTn id="18" dur="2000" fill="hold"/>
                                        <p:tgtEl>
                                          <p:spTgt spid="6"/>
                                        </p:tgtEl>
                                        <p:attrNameLst>
                                          <p:attrName>ppt_x</p:attrName>
                                          <p:attrName>ppt_y</p:attrName>
                                        </p:attrNameLst>
                                      </p:cBhvr>
                                      <p:rCtr x="-10312" y="1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6" grpId="3"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623392" y="468750"/>
            <a:ext cx="10515600" cy="759617"/>
          </a:xfrm>
          <a:noFill/>
        </p:spPr>
        <p:txBody>
          <a:bodyPr>
            <a:normAutofit fontScale="90000"/>
          </a:bodyPr>
          <a:lstStyle/>
          <a:p>
            <a:r>
              <a:rPr lang="fr-FR" b="1" dirty="0" smtClean="0">
                <a:solidFill>
                  <a:schemeClr val="tx2"/>
                </a:solidFill>
                <a:effectLst>
                  <a:outerShdw blurRad="38100" dist="38100" dir="2700000" algn="tl">
                    <a:srgbClr val="000000">
                      <a:alpha val="43137"/>
                    </a:srgbClr>
                  </a:outerShdw>
                </a:effectLst>
                <a:latin typeface="Garamond" panose="02020404030301010803" pitchFamily="18" charset="0"/>
              </a:rPr>
              <a:t>LES DONNÉES : L’INFORMATION GÉOGRAPHIQUE</a:t>
            </a:r>
            <a:endParaRPr lang="fr-FR" b="1" dirty="0">
              <a:solidFill>
                <a:schemeClr val="tx2"/>
              </a:solidFill>
              <a:effectLst>
                <a:outerShdw blurRad="38100" dist="38100" dir="2700000" algn="tl">
                  <a:srgbClr val="000000">
                    <a:alpha val="43137"/>
                  </a:srgbClr>
                </a:outerShdw>
              </a:effectLst>
              <a:latin typeface="Garamond" panose="02020404030301010803" pitchFamily="18" charset="0"/>
            </a:endParaRPr>
          </a:p>
        </p:txBody>
      </p:sp>
      <p:pic>
        <p:nvPicPr>
          <p:cNvPr id="5" name="Image 4"/>
          <p:cNvPicPr>
            <a:picLocks noChangeAspect="1"/>
          </p:cNvPicPr>
          <p:nvPr/>
        </p:nvPicPr>
        <p:blipFill rotWithShape="1">
          <a:blip r:embed="rId2" cstate="print">
            <a:clrChange>
              <a:clrFrom>
                <a:srgbClr val="FEFEFF"/>
              </a:clrFrom>
              <a:clrTo>
                <a:srgbClr val="FEFEFF">
                  <a:alpha val="0"/>
                </a:srgbClr>
              </a:clrTo>
            </a:clrChange>
            <a:extLst>
              <a:ext uri="{28A0092B-C50C-407E-A947-70E740481C1C}">
                <a14:useLocalDpi xmlns:a14="http://schemas.microsoft.com/office/drawing/2010/main" val="0"/>
              </a:ext>
            </a:extLst>
          </a:blip>
          <a:srcRect/>
          <a:stretch/>
        </p:blipFill>
        <p:spPr>
          <a:xfrm>
            <a:off x="2746412" y="1196753"/>
            <a:ext cx="3672409" cy="5158599"/>
          </a:xfrm>
          <a:prstGeom prst="rect">
            <a:avLst/>
          </a:prstGeom>
        </p:spPr>
      </p:pic>
      <p:sp>
        <p:nvSpPr>
          <p:cNvPr id="6" name="Rectangle 5"/>
          <p:cNvSpPr/>
          <p:nvPr/>
        </p:nvSpPr>
        <p:spPr>
          <a:xfrm>
            <a:off x="1920752" y="6449167"/>
            <a:ext cx="9433049" cy="307777"/>
          </a:xfrm>
          <a:prstGeom prst="rect">
            <a:avLst/>
          </a:prstGeom>
        </p:spPr>
        <p:txBody>
          <a:bodyPr wrap="square">
            <a:spAutoFit/>
          </a:bodyPr>
          <a:lstStyle/>
          <a:p>
            <a:r>
              <a:rPr lang="fr-FR" sz="1400" dirty="0" smtClean="0"/>
              <a:t>Source</a:t>
            </a:r>
            <a:r>
              <a:rPr lang="fr-FR" sz="1400" dirty="0"/>
              <a:t>: National </a:t>
            </a:r>
            <a:r>
              <a:rPr lang="fr-FR" sz="1400" dirty="0" err="1"/>
              <a:t>Coastal</a:t>
            </a:r>
            <a:r>
              <a:rPr lang="fr-FR" sz="1400" dirty="0"/>
              <a:t> Data </a:t>
            </a:r>
            <a:r>
              <a:rPr lang="fr-FR" sz="1400" dirty="0" err="1"/>
              <a:t>Development</a:t>
            </a:r>
            <a:r>
              <a:rPr lang="fr-FR" sz="1400" dirty="0"/>
              <a:t> Centre (NCDDC), National </a:t>
            </a:r>
            <a:r>
              <a:rPr lang="fr-FR" sz="1400" dirty="0" err="1"/>
              <a:t>Oceanic</a:t>
            </a:r>
            <a:r>
              <a:rPr lang="fr-FR" sz="1400" dirty="0"/>
              <a:t> and </a:t>
            </a:r>
            <a:r>
              <a:rPr lang="fr-FR" sz="1400" dirty="0" err="1"/>
              <a:t>Atmospheric</a:t>
            </a:r>
            <a:r>
              <a:rPr lang="fr-FR" sz="1400" dirty="0"/>
              <a:t> Administration (NOAA), USA. </a:t>
            </a:r>
          </a:p>
        </p:txBody>
      </p:sp>
      <p:sp>
        <p:nvSpPr>
          <p:cNvPr id="7" name="ZoneTexte 6"/>
          <p:cNvSpPr txBox="1"/>
          <p:nvPr/>
        </p:nvSpPr>
        <p:spPr>
          <a:xfrm>
            <a:off x="6564051" y="1660736"/>
            <a:ext cx="2916324" cy="3970318"/>
          </a:xfrm>
          <a:prstGeom prst="rect">
            <a:avLst/>
          </a:prstGeom>
          <a:noFill/>
        </p:spPr>
        <p:txBody>
          <a:bodyPr wrap="square" rtlCol="0">
            <a:spAutoFit/>
          </a:bodyPr>
          <a:lstStyle/>
          <a:p>
            <a:r>
              <a:rPr lang="fr-FR" i="1" dirty="0" smtClean="0"/>
              <a:t>Clients</a:t>
            </a:r>
          </a:p>
          <a:p>
            <a:endParaRPr lang="fr-FR" i="1" dirty="0" smtClean="0"/>
          </a:p>
          <a:p>
            <a:r>
              <a:rPr lang="fr-FR" i="1" dirty="0" smtClean="0"/>
              <a:t>Rues</a:t>
            </a:r>
          </a:p>
          <a:p>
            <a:endParaRPr lang="fr-FR" i="1" dirty="0"/>
          </a:p>
          <a:p>
            <a:r>
              <a:rPr lang="fr-FR" i="1" dirty="0" smtClean="0"/>
              <a:t>Parcelles</a:t>
            </a:r>
          </a:p>
          <a:p>
            <a:endParaRPr lang="fr-FR" i="1" dirty="0"/>
          </a:p>
          <a:p>
            <a:endParaRPr lang="fr-FR" i="1" dirty="0" smtClean="0"/>
          </a:p>
          <a:p>
            <a:r>
              <a:rPr lang="fr-FR" i="1" dirty="0" smtClean="0"/>
              <a:t>Élévation</a:t>
            </a:r>
          </a:p>
          <a:p>
            <a:endParaRPr lang="fr-FR" i="1" dirty="0" smtClean="0"/>
          </a:p>
          <a:p>
            <a:r>
              <a:rPr lang="fr-FR" i="1" dirty="0" smtClean="0"/>
              <a:t>Occupation du sol</a:t>
            </a:r>
          </a:p>
          <a:p>
            <a:endParaRPr lang="fr-FR" i="1" dirty="0"/>
          </a:p>
          <a:p>
            <a:endParaRPr lang="fr-FR" i="1" dirty="0" smtClean="0"/>
          </a:p>
          <a:p>
            <a:endParaRPr lang="fr-FR" i="1" dirty="0" smtClean="0"/>
          </a:p>
          <a:p>
            <a:r>
              <a:rPr lang="fr-FR" i="1" dirty="0" smtClean="0"/>
              <a:t>Réalité</a:t>
            </a:r>
            <a:endParaRPr lang="fr-FR" i="1" dirty="0"/>
          </a:p>
        </p:txBody>
      </p:sp>
      <p:sp>
        <p:nvSpPr>
          <p:cNvPr id="8" name="ZoneTexte 7"/>
          <p:cNvSpPr txBox="1"/>
          <p:nvPr/>
        </p:nvSpPr>
        <p:spPr>
          <a:xfrm rot="5400000" flipH="1">
            <a:off x="8602081" y="1950228"/>
            <a:ext cx="1585392" cy="461665"/>
          </a:xfrm>
          <a:prstGeom prst="rect">
            <a:avLst/>
          </a:prstGeom>
          <a:noFill/>
        </p:spPr>
        <p:txBody>
          <a:bodyPr wrap="square" rtlCol="0">
            <a:spAutoFit/>
          </a:bodyPr>
          <a:lstStyle/>
          <a:p>
            <a:r>
              <a:rPr lang="fr-FR" sz="2400" b="1" dirty="0" smtClean="0"/>
              <a:t>VECTEURS</a:t>
            </a:r>
          </a:p>
        </p:txBody>
      </p:sp>
      <p:sp>
        <p:nvSpPr>
          <p:cNvPr id="9" name="Accolade ouvrante 8"/>
          <p:cNvSpPr/>
          <p:nvPr/>
        </p:nvSpPr>
        <p:spPr>
          <a:xfrm flipH="1">
            <a:off x="8682652" y="1322183"/>
            <a:ext cx="293669" cy="1738219"/>
          </a:xfrm>
          <a:prstGeom prst="leftBrace">
            <a:avLst>
              <a:gd name="adj1" fmla="val 85540"/>
              <a:gd name="adj2" fmla="val 4666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 name="ZoneTexte 9"/>
          <p:cNvSpPr txBox="1"/>
          <p:nvPr/>
        </p:nvSpPr>
        <p:spPr>
          <a:xfrm rot="5400000" flipH="1">
            <a:off x="8583395" y="3826945"/>
            <a:ext cx="1622763" cy="461665"/>
          </a:xfrm>
          <a:prstGeom prst="rect">
            <a:avLst/>
          </a:prstGeom>
          <a:noFill/>
        </p:spPr>
        <p:txBody>
          <a:bodyPr wrap="square" rtlCol="0">
            <a:spAutoFit/>
          </a:bodyPr>
          <a:lstStyle/>
          <a:p>
            <a:r>
              <a:rPr lang="fr-FR" sz="2400" b="1" dirty="0" smtClean="0"/>
              <a:t>RASTERS</a:t>
            </a:r>
          </a:p>
        </p:txBody>
      </p:sp>
      <p:sp>
        <p:nvSpPr>
          <p:cNvPr id="11" name="Accolade ouvrante 10"/>
          <p:cNvSpPr/>
          <p:nvPr/>
        </p:nvSpPr>
        <p:spPr>
          <a:xfrm flipH="1">
            <a:off x="8688288" y="3096406"/>
            <a:ext cx="249973" cy="1484723"/>
          </a:xfrm>
          <a:prstGeom prst="leftBrace">
            <a:avLst>
              <a:gd name="adj1" fmla="val 85540"/>
              <a:gd name="adj2" fmla="val 4666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2" name="Rectangle 11"/>
          <p:cNvSpPr/>
          <p:nvPr/>
        </p:nvSpPr>
        <p:spPr>
          <a:xfrm rot="5400000">
            <a:off x="8655597" y="4076070"/>
            <a:ext cx="6096000" cy="369332"/>
          </a:xfrm>
          <a:prstGeom prst="rect">
            <a:avLst/>
          </a:prstGeom>
        </p:spPr>
        <p:txBody>
          <a:bodyPr>
            <a:spAutoFit/>
          </a:bodyPr>
          <a:lstStyle/>
          <a:p>
            <a:r>
              <a:rPr lang="fr-FR" dirty="0" smtClean="0">
                <a:solidFill>
                  <a:schemeClr val="bg1"/>
                </a:solidFill>
                <a:latin typeface="Garamond" panose="02020404030301010803" pitchFamily="18" charset="0"/>
              </a:rPr>
              <a:t>L’arrivée des systèmes d’information Géographiques</a:t>
            </a:r>
            <a:endParaRPr lang="fr-FR" dirty="0">
              <a:solidFill>
                <a:schemeClr val="bg1"/>
              </a:solidFill>
              <a:latin typeface="Garamond" panose="02020404030301010803" pitchFamily="18" charset="0"/>
            </a:endParaRPr>
          </a:p>
        </p:txBody>
      </p:sp>
    </p:spTree>
    <p:extLst>
      <p:ext uri="{BB962C8B-B14F-4D97-AF65-F5344CB8AC3E}">
        <p14:creationId xmlns:p14="http://schemas.microsoft.com/office/powerpoint/2010/main" val="1682896235"/>
      </p:ext>
    </p:extLst>
  </p:cSld>
  <p:clrMapOvr>
    <a:masterClrMapping/>
  </p:clrMapOvr>
  <p:transition spd="med">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839416" y="1484784"/>
            <a:ext cx="9937104" cy="3139321"/>
          </a:xfrm>
          <a:prstGeom prst="rect">
            <a:avLst/>
          </a:prstGeom>
          <a:noFill/>
        </p:spPr>
        <p:txBody>
          <a:bodyPr wrap="square" rtlCol="0">
            <a:spAutoFit/>
          </a:bodyPr>
          <a:lstStyle/>
          <a:p>
            <a:pPr algn="ctr"/>
            <a:r>
              <a:rPr lang="fr-FR" sz="4000" dirty="0" smtClean="0">
                <a:solidFill>
                  <a:schemeClr val="tx2"/>
                </a:solidFill>
                <a:effectLst>
                  <a:outerShdw blurRad="38100" dist="38100" dir="2700000" algn="tl">
                    <a:srgbClr val="000000">
                      <a:alpha val="43137"/>
                    </a:srgbClr>
                  </a:outerShdw>
                </a:effectLst>
                <a:latin typeface="Garamond" panose="02020404030301010803" pitchFamily="18" charset="0"/>
              </a:rPr>
              <a:t>PLAN</a:t>
            </a:r>
          </a:p>
          <a:p>
            <a:pPr algn="ctr"/>
            <a:endParaRPr lang="fr-FR" sz="2000" dirty="0" smtClean="0">
              <a:solidFill>
                <a:schemeClr val="tx2"/>
              </a:solidFill>
              <a:effectLst>
                <a:outerShdw blurRad="38100" dist="38100" dir="2700000" algn="tl">
                  <a:srgbClr val="000000">
                    <a:alpha val="43137"/>
                  </a:srgbClr>
                </a:outerShdw>
              </a:effectLst>
              <a:latin typeface="Garamond" panose="02020404030301010803" pitchFamily="18" charset="0"/>
            </a:endParaRPr>
          </a:p>
          <a:p>
            <a:pPr marL="342900" indent="-342900">
              <a:buFont typeface="+mj-lt"/>
              <a:buAutoNum type="arabicPeriod"/>
            </a:pPr>
            <a:r>
              <a:rPr lang="fr-FR" sz="2400" dirty="0" smtClean="0">
                <a:solidFill>
                  <a:schemeClr val="tx2"/>
                </a:solidFill>
                <a:latin typeface="Garamond" panose="02020404030301010803" pitchFamily="18" charset="0"/>
              </a:rPr>
              <a:t>La géographie militaire, un savoir stratégique pour les armées françaises</a:t>
            </a:r>
          </a:p>
          <a:p>
            <a:pPr marL="342900" indent="-342900">
              <a:buFont typeface="+mj-lt"/>
              <a:buAutoNum type="arabicPeriod"/>
            </a:pPr>
            <a:r>
              <a:rPr lang="fr-FR" sz="2400" dirty="0">
                <a:solidFill>
                  <a:schemeClr val="tx2"/>
                </a:solidFill>
                <a:latin typeface="Garamond" panose="02020404030301010803" pitchFamily="18" charset="0"/>
              </a:rPr>
              <a:t>Les Systèmes d’Informations Géographiques (SIG) : une aide à la décision</a:t>
            </a:r>
          </a:p>
          <a:p>
            <a:pPr marL="342900" indent="-342900">
              <a:buFont typeface="+mj-lt"/>
              <a:buAutoNum type="arabicPeriod"/>
            </a:pPr>
            <a:r>
              <a:rPr lang="fr-FR" sz="2400" b="1" dirty="0" smtClean="0">
                <a:solidFill>
                  <a:schemeClr val="tx2"/>
                </a:solidFill>
                <a:latin typeface="Garamond" panose="02020404030301010803" pitchFamily="18" charset="0"/>
              </a:rPr>
              <a:t>L’Etablissement Géographique Interarmées, centre militaire directeur de la géographie militaire</a:t>
            </a:r>
          </a:p>
          <a:p>
            <a:pPr marL="342900" indent="-342900">
              <a:buFont typeface="+mj-lt"/>
              <a:buAutoNum type="arabicPeriod"/>
            </a:pPr>
            <a:r>
              <a:rPr lang="fr-FR" sz="2400" dirty="0" smtClean="0">
                <a:solidFill>
                  <a:schemeClr val="tx2"/>
                </a:solidFill>
                <a:latin typeface="Garamond" panose="02020404030301010803" pitchFamily="18" charset="0"/>
              </a:rPr>
              <a:t>Présentation du TP Dashboard</a:t>
            </a:r>
          </a:p>
          <a:p>
            <a:pPr marL="342900" indent="-342900">
              <a:buFont typeface="+mj-lt"/>
              <a:buAutoNum type="arabicPeriod"/>
            </a:pPr>
            <a:endParaRPr lang="fr-FR" dirty="0">
              <a:latin typeface="Garamond" panose="02020404030301010803" pitchFamily="18" charset="0"/>
            </a:endParaRPr>
          </a:p>
        </p:txBody>
      </p:sp>
    </p:spTree>
    <p:extLst>
      <p:ext uri="{BB962C8B-B14F-4D97-AF65-F5344CB8AC3E}">
        <p14:creationId xmlns:p14="http://schemas.microsoft.com/office/powerpoint/2010/main" val="3999593310"/>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a:xfrm>
            <a:off x="1788765" y="2152038"/>
            <a:ext cx="7878947" cy="759617"/>
          </a:xfrm>
          <a:noFill/>
        </p:spPr>
        <p:txBody>
          <a:bodyPr>
            <a:normAutofit fontScale="90000"/>
          </a:bodyPr>
          <a:lstStyle/>
          <a:p>
            <a:pPr>
              <a:spcBef>
                <a:spcPts val="1000"/>
              </a:spcBef>
              <a:buFont typeface="Arial" panose="020B0604020202020204" pitchFamily="34" charset="0"/>
            </a:pPr>
            <a:r>
              <a:rPr lang="fr-FR" sz="3200" dirty="0" smtClean="0">
                <a:solidFill>
                  <a:schemeClr val="tx2"/>
                </a:solidFill>
                <a:effectLst>
                  <a:outerShdw blurRad="38100" dist="38100" dir="2700000" algn="tl">
                    <a:srgbClr val="000000">
                      <a:alpha val="43137"/>
                    </a:srgbClr>
                  </a:outerShdw>
                </a:effectLst>
                <a:latin typeface="+mn-lt"/>
                <a:ea typeface="+mn-ea"/>
                <a:cs typeface="+mn-cs"/>
              </a:rPr>
              <a:t>Un soutien géographique </a:t>
            </a:r>
            <a:r>
              <a:rPr lang="fr-FR" sz="3200" dirty="0">
                <a:solidFill>
                  <a:schemeClr val="tx2"/>
                </a:solidFill>
                <a:effectLst>
                  <a:outerShdw blurRad="38100" dist="38100" dir="2700000" algn="tl">
                    <a:srgbClr val="000000">
                      <a:alpha val="43137"/>
                    </a:srgbClr>
                  </a:outerShdw>
                </a:effectLst>
                <a:latin typeface="+mn-lt"/>
                <a:ea typeface="+mn-ea"/>
                <a:cs typeface="+mn-cs"/>
              </a:rPr>
              <a:t>Interarmées </a:t>
            </a:r>
            <a:r>
              <a:rPr lang="fr-FR" sz="3200" dirty="0" smtClean="0">
                <a:solidFill>
                  <a:schemeClr val="tx2"/>
                </a:solidFill>
                <a:effectLst>
                  <a:outerShdw blurRad="38100" dist="38100" dir="2700000" algn="tl">
                    <a:srgbClr val="000000">
                      <a:alpha val="43137"/>
                    </a:srgbClr>
                  </a:outerShdw>
                </a:effectLst>
                <a:latin typeface="+mn-lt"/>
                <a:ea typeface="+mn-ea"/>
                <a:cs typeface="+mn-cs"/>
              </a:rPr>
              <a:t>en adéquation avec </a:t>
            </a:r>
            <a:r>
              <a:rPr lang="fr-FR" sz="3200" dirty="0">
                <a:solidFill>
                  <a:schemeClr val="tx2"/>
                </a:solidFill>
                <a:effectLst>
                  <a:outerShdw blurRad="38100" dist="38100" dir="2700000" algn="tl">
                    <a:srgbClr val="000000">
                      <a:alpha val="43137"/>
                    </a:srgbClr>
                  </a:outerShdw>
                </a:effectLst>
                <a:latin typeface="+mn-lt"/>
                <a:ea typeface="+mn-ea"/>
                <a:cs typeface="+mn-cs"/>
              </a:rPr>
              <a:t>les ambitions des Armées</a:t>
            </a:r>
          </a:p>
        </p:txBody>
      </p:sp>
      <p:sp>
        <p:nvSpPr>
          <p:cNvPr id="5" name="ZoneTexte 4"/>
          <p:cNvSpPr txBox="1"/>
          <p:nvPr/>
        </p:nvSpPr>
        <p:spPr>
          <a:xfrm>
            <a:off x="1815244" y="4076021"/>
            <a:ext cx="1263487" cy="535531"/>
          </a:xfrm>
          <a:prstGeom prst="rect">
            <a:avLst/>
          </a:prstGeom>
          <a:noFill/>
        </p:spPr>
        <p:txBody>
          <a:bodyPr vert="horz" lIns="91440" tIns="45720" rIns="91440" bIns="45720" rtlCol="0" anchor="b">
            <a:normAutofit/>
          </a:bodyPr>
          <a:lstStyle>
            <a:lvl1pPr>
              <a:lnSpc>
                <a:spcPct val="90000"/>
              </a:lnSpc>
              <a:spcBef>
                <a:spcPts val="1000"/>
              </a:spcBef>
              <a:buFont typeface="Arial" panose="020B0604020202020204" pitchFamily="34" charset="0"/>
              <a:buNone/>
              <a:defRPr sz="3200">
                <a:effectLst>
                  <a:outerShdw blurRad="38100" dist="38100" dir="2700000" algn="tl">
                    <a:srgbClr val="000000">
                      <a:alpha val="43137"/>
                    </a:srgbClr>
                  </a:outerShdw>
                </a:effectLst>
              </a:defRPr>
            </a:lvl1pPr>
          </a:lstStyle>
          <a:p>
            <a:r>
              <a:rPr lang="fr-FR" dirty="0">
                <a:solidFill>
                  <a:schemeClr val="tx2"/>
                </a:solidFill>
              </a:rPr>
              <a:t>Global</a:t>
            </a:r>
          </a:p>
        </p:txBody>
      </p:sp>
      <p:sp>
        <p:nvSpPr>
          <p:cNvPr id="9" name="ZoneTexte 8"/>
          <p:cNvSpPr txBox="1"/>
          <p:nvPr/>
        </p:nvSpPr>
        <p:spPr>
          <a:xfrm>
            <a:off x="4895237" y="4065734"/>
            <a:ext cx="2145716" cy="584775"/>
          </a:xfrm>
          <a:prstGeom prst="rect">
            <a:avLst/>
          </a:prstGeom>
          <a:noFill/>
        </p:spPr>
        <p:txBody>
          <a:bodyPr wrap="none" rtlCol="0">
            <a:spAutoFit/>
          </a:bodyPr>
          <a:lstStyle/>
          <a:p>
            <a:r>
              <a:rPr lang="fr-FR" sz="3200" dirty="0">
                <a:solidFill>
                  <a:schemeClr val="tx2"/>
                </a:solidFill>
                <a:effectLst>
                  <a:outerShdw blurRad="38100" dist="38100" dir="2700000" algn="tl">
                    <a:srgbClr val="000000">
                      <a:alpha val="43137"/>
                    </a:srgbClr>
                  </a:outerShdw>
                </a:effectLst>
              </a:rPr>
              <a:t>Standardisé</a:t>
            </a:r>
          </a:p>
        </p:txBody>
      </p:sp>
      <p:sp>
        <p:nvSpPr>
          <p:cNvPr id="10" name="ZoneTexte 9"/>
          <p:cNvSpPr txBox="1"/>
          <p:nvPr/>
        </p:nvSpPr>
        <p:spPr>
          <a:xfrm>
            <a:off x="8906460" y="4094623"/>
            <a:ext cx="2086084" cy="584775"/>
          </a:xfrm>
          <a:prstGeom prst="rect">
            <a:avLst/>
          </a:prstGeom>
          <a:noFill/>
        </p:spPr>
        <p:txBody>
          <a:bodyPr wrap="none" rtlCol="0">
            <a:spAutoFit/>
          </a:bodyPr>
          <a:lstStyle/>
          <a:p>
            <a:r>
              <a:rPr lang="fr-FR" sz="3200" dirty="0">
                <a:solidFill>
                  <a:schemeClr val="tx2"/>
                </a:solidFill>
                <a:effectLst>
                  <a:outerShdw blurRad="38100" dist="38100" dir="2700000" algn="tl">
                    <a:srgbClr val="000000">
                      <a:alpha val="43137"/>
                    </a:srgbClr>
                  </a:outerShdw>
                </a:effectLst>
              </a:rPr>
              <a:t>Performant</a:t>
            </a:r>
          </a:p>
        </p:txBody>
      </p:sp>
      <p:pic>
        <p:nvPicPr>
          <p:cNvPr id="2" name="Image 1"/>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05982" y="3913676"/>
            <a:ext cx="849039" cy="849039"/>
          </a:xfrm>
          <a:prstGeom prst="rect">
            <a:avLst/>
          </a:prstGeom>
        </p:spPr>
      </p:pic>
      <p:pic>
        <p:nvPicPr>
          <p:cNvPr id="3" name="Image 2"/>
          <p:cNvPicPr>
            <a:picLocks noChangeAspect="1"/>
          </p:cNvPicPr>
          <p:nvPr/>
        </p:nvPicPr>
        <p:blipFill>
          <a:blip r:embed="rId4"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542286" y="3624221"/>
            <a:ext cx="1352951" cy="1352951"/>
          </a:xfrm>
          <a:prstGeom prst="rect">
            <a:avLst/>
          </a:prstGeom>
        </p:spPr>
      </p:pic>
      <p:pic>
        <p:nvPicPr>
          <p:cNvPr id="11" name="Image 10"/>
          <p:cNvPicPr>
            <a:picLocks noChangeAspect="1"/>
          </p:cNvPicPr>
          <p:nvPr/>
        </p:nvPicPr>
        <p:blipFill>
          <a:blip r:embed="rId5"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82746" y="3718677"/>
            <a:ext cx="1006467" cy="1006467"/>
          </a:xfrm>
          <a:prstGeom prst="rect">
            <a:avLst/>
          </a:prstGeom>
        </p:spPr>
      </p:pic>
      <p:sp>
        <p:nvSpPr>
          <p:cNvPr id="4" name="Rectangle 3"/>
          <p:cNvSpPr/>
          <p:nvPr/>
        </p:nvSpPr>
        <p:spPr>
          <a:xfrm>
            <a:off x="361248" y="812733"/>
            <a:ext cx="11310651" cy="590931"/>
          </a:xfrm>
          <a:prstGeom prst="rect">
            <a:avLst/>
          </a:prstGeom>
          <a:noFill/>
        </p:spPr>
        <p:txBody>
          <a:bodyPr vert="horz" lIns="91440" tIns="45720" rIns="91440" bIns="45720" rtlCol="0" anchor="ctr">
            <a:noAutofit/>
          </a:bodyPr>
          <a:lstStyle/>
          <a:p>
            <a:pPr indent="-228600" algn="ctr">
              <a:lnSpc>
                <a:spcPct val="90000"/>
              </a:lnSpc>
              <a:spcBef>
                <a:spcPct val="0"/>
              </a:spcBef>
              <a:buFont typeface="Arial" panose="020B0604020202020204" pitchFamily="34" charset="0"/>
              <a:buNone/>
            </a:pPr>
            <a:r>
              <a:rPr lang="fr-FR" sz="3000" b="1" dirty="0" smtClean="0">
                <a:solidFill>
                  <a:schemeClr val="tx2"/>
                </a:solidFill>
                <a:effectLst>
                  <a:outerShdw blurRad="38100" dist="38100" dir="2700000" algn="tl">
                    <a:srgbClr val="000000">
                      <a:alpha val="43137"/>
                    </a:srgbClr>
                  </a:outerShdw>
                </a:effectLst>
                <a:latin typeface="Garamond" panose="02020404030301010803" pitchFamily="18" charset="0"/>
                <a:ea typeface="+mj-ea"/>
                <a:cs typeface="+mj-cs"/>
              </a:rPr>
              <a:t>L’APPORT DE LA GÉOGRAPHIE MILITAIRE</a:t>
            </a:r>
          </a:p>
          <a:p>
            <a:pPr indent="-228600" algn="ctr">
              <a:lnSpc>
                <a:spcPct val="90000"/>
              </a:lnSpc>
              <a:spcBef>
                <a:spcPct val="0"/>
              </a:spcBef>
              <a:buFont typeface="Arial" panose="020B0604020202020204" pitchFamily="34" charset="0"/>
              <a:buNone/>
            </a:pPr>
            <a:r>
              <a:rPr lang="fr-FR" sz="3000" b="1" dirty="0" smtClean="0">
                <a:solidFill>
                  <a:schemeClr val="tx2"/>
                </a:solidFill>
                <a:effectLst>
                  <a:outerShdw blurRad="38100" dist="38100" dir="2700000" algn="tl">
                    <a:srgbClr val="000000">
                      <a:alpha val="43137"/>
                    </a:srgbClr>
                  </a:outerShdw>
                </a:effectLst>
                <a:latin typeface="Garamond" panose="02020404030301010803" pitchFamily="18" charset="0"/>
                <a:ea typeface="+mj-ea"/>
                <a:cs typeface="+mj-cs"/>
              </a:rPr>
              <a:t> AU NIVEAU INTERARMÉES</a:t>
            </a:r>
            <a:endParaRPr lang="fr-FR" sz="3000" b="1" dirty="0">
              <a:solidFill>
                <a:schemeClr val="tx2"/>
              </a:solidFill>
              <a:effectLst>
                <a:outerShdw blurRad="38100" dist="38100" dir="2700000" algn="tl">
                  <a:srgbClr val="000000">
                    <a:alpha val="43137"/>
                  </a:srgbClr>
                </a:outerShdw>
              </a:effectLst>
              <a:latin typeface="Garamond" panose="02020404030301010803" pitchFamily="18" charset="0"/>
              <a:ea typeface="+mj-ea"/>
              <a:cs typeface="+mj-cs"/>
            </a:endParaRPr>
          </a:p>
        </p:txBody>
      </p:sp>
      <p:sp>
        <p:nvSpPr>
          <p:cNvPr id="12" name="Rectangle 11"/>
          <p:cNvSpPr/>
          <p:nvPr/>
        </p:nvSpPr>
        <p:spPr>
          <a:xfrm rot="5400000">
            <a:off x="8823712" y="3825146"/>
            <a:ext cx="5696374" cy="369332"/>
          </a:xfrm>
          <a:prstGeom prst="rect">
            <a:avLst/>
          </a:prstGeom>
        </p:spPr>
        <p:txBody>
          <a:bodyPr wrap="square">
            <a:spAutoFit/>
          </a:bodyPr>
          <a:lstStyle/>
          <a:p>
            <a:r>
              <a:rPr lang="fr-FR" dirty="0" smtClean="0">
                <a:solidFill>
                  <a:schemeClr val="tx2"/>
                </a:solidFill>
              </a:rPr>
              <a:t>L’EGI, </a:t>
            </a:r>
            <a:r>
              <a:rPr lang="fr-FR" dirty="0">
                <a:solidFill>
                  <a:schemeClr val="tx2"/>
                </a:solidFill>
              </a:rPr>
              <a:t>centre militaire directeur de la géographie</a:t>
            </a:r>
          </a:p>
        </p:txBody>
      </p:sp>
    </p:spTree>
    <p:extLst>
      <p:ext uri="{BB962C8B-B14F-4D97-AF65-F5344CB8AC3E}">
        <p14:creationId xmlns:p14="http://schemas.microsoft.com/office/powerpoint/2010/main" val="35733008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5480" y="1425386"/>
            <a:ext cx="9412628" cy="5295117"/>
          </a:xfrm>
          <a:prstGeom prst="rect">
            <a:avLst/>
          </a:prstGeom>
        </p:spPr>
      </p:pic>
      <p:sp>
        <p:nvSpPr>
          <p:cNvPr id="2" name="Titre 1"/>
          <p:cNvSpPr>
            <a:spLocks noGrp="1"/>
          </p:cNvSpPr>
          <p:nvPr>
            <p:ph type="title"/>
          </p:nvPr>
        </p:nvSpPr>
        <p:spPr>
          <a:xfrm>
            <a:off x="838200" y="654056"/>
            <a:ext cx="10515600" cy="759617"/>
          </a:xfrm>
          <a:noFill/>
        </p:spPr>
        <p:txBody>
          <a:bodyPr vert="horz" lIns="91440" tIns="45720" rIns="91440" bIns="45720" rtlCol="0" anchor="ctr">
            <a:noAutofit/>
          </a:bodyPr>
          <a:lstStyle/>
          <a:p>
            <a:pPr indent="-228600" algn="ctr">
              <a:buFont typeface="Arial" panose="020B0604020202020204" pitchFamily="34" charset="0"/>
            </a:pPr>
            <a:r>
              <a:rPr lang="fr-FR" sz="3000" b="1" dirty="0" smtClean="0">
                <a:solidFill>
                  <a:schemeClr val="tx2"/>
                </a:solidFill>
                <a:effectLst>
                  <a:outerShdw blurRad="38100" dist="38100" dir="2700000" algn="tl">
                    <a:srgbClr val="000000">
                      <a:alpha val="43137"/>
                    </a:srgbClr>
                  </a:outerShdw>
                </a:effectLst>
                <a:latin typeface="Garamond" panose="02020404030301010803" pitchFamily="18" charset="0"/>
              </a:rPr>
              <a:t>UN SOUTIEN EN ADÉQUATION AVEC LES ZONES D’INTÉRÊT FRANÇAISES</a:t>
            </a:r>
            <a:endParaRPr lang="fr-FR" sz="3000" b="1" dirty="0">
              <a:solidFill>
                <a:schemeClr val="tx2"/>
              </a:solidFill>
              <a:effectLst>
                <a:outerShdw blurRad="38100" dist="38100" dir="2700000" algn="tl">
                  <a:srgbClr val="000000">
                    <a:alpha val="43137"/>
                  </a:srgbClr>
                </a:outerShdw>
              </a:effectLst>
              <a:latin typeface="Garamond" panose="02020404030301010803" pitchFamily="18" charset="0"/>
            </a:endParaRPr>
          </a:p>
        </p:txBody>
      </p:sp>
      <p:sp>
        <p:nvSpPr>
          <p:cNvPr id="5" name="Arc 4"/>
          <p:cNvSpPr/>
          <p:nvPr/>
        </p:nvSpPr>
        <p:spPr>
          <a:xfrm rot="4204651">
            <a:off x="4789186" y="2891311"/>
            <a:ext cx="1342001" cy="1990618"/>
          </a:xfrm>
          <a:prstGeom prst="arc">
            <a:avLst>
              <a:gd name="adj1" fmla="val 15857452"/>
              <a:gd name="adj2" fmla="val 4979010"/>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 name="Rectangle 6"/>
          <p:cNvSpPr/>
          <p:nvPr/>
        </p:nvSpPr>
        <p:spPr>
          <a:xfrm rot="5400000">
            <a:off x="8823712" y="3825146"/>
            <a:ext cx="5696374" cy="369332"/>
          </a:xfrm>
          <a:prstGeom prst="rect">
            <a:avLst/>
          </a:prstGeom>
        </p:spPr>
        <p:txBody>
          <a:bodyPr wrap="square">
            <a:spAutoFit/>
          </a:bodyPr>
          <a:lstStyle/>
          <a:p>
            <a:r>
              <a:rPr lang="fr-FR" dirty="0" smtClean="0">
                <a:solidFill>
                  <a:schemeClr val="bg1"/>
                </a:solidFill>
              </a:rPr>
              <a:t>L’EGI, </a:t>
            </a:r>
            <a:r>
              <a:rPr lang="fr-FR" dirty="0">
                <a:solidFill>
                  <a:schemeClr val="bg1"/>
                </a:solidFill>
              </a:rPr>
              <a:t>centre militaire directeur de la géographie</a:t>
            </a:r>
          </a:p>
        </p:txBody>
      </p:sp>
    </p:spTree>
    <p:extLst>
      <p:ext uri="{BB962C8B-B14F-4D97-AF65-F5344CB8AC3E}">
        <p14:creationId xmlns:p14="http://schemas.microsoft.com/office/powerpoint/2010/main" val="22047401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noFill/>
        </p:spPr>
        <p:txBody>
          <a:bodyPr>
            <a:normAutofit/>
          </a:bodyPr>
          <a:lstStyle/>
          <a:p>
            <a:r>
              <a:rPr lang="fr-FR" b="1" dirty="0" smtClean="0">
                <a:solidFill>
                  <a:schemeClr val="tx2"/>
                </a:solidFill>
                <a:effectLst>
                  <a:outerShdw blurRad="38100" dist="38100" dir="2700000" algn="tl">
                    <a:srgbClr val="000000">
                      <a:alpha val="43137"/>
                    </a:srgbClr>
                  </a:outerShdw>
                </a:effectLst>
                <a:latin typeface="Garamond" panose="02020404030301010803" pitchFamily="18" charset="0"/>
              </a:rPr>
              <a:t>MISSIONS </a:t>
            </a:r>
            <a:r>
              <a:rPr lang="fr-FR" b="1" dirty="0">
                <a:solidFill>
                  <a:schemeClr val="tx2"/>
                </a:solidFill>
                <a:effectLst>
                  <a:outerShdw blurRad="38100" dist="38100" dir="2700000" algn="tl">
                    <a:srgbClr val="000000">
                      <a:alpha val="43137"/>
                    </a:srgbClr>
                  </a:outerShdw>
                </a:effectLst>
                <a:latin typeface="Garamond" panose="02020404030301010803" pitchFamily="18" charset="0"/>
              </a:rPr>
              <a:t>DE l’EGI</a:t>
            </a:r>
          </a:p>
        </p:txBody>
      </p:sp>
      <p:sp>
        <p:nvSpPr>
          <p:cNvPr id="5" name="Rectangle 2"/>
          <p:cNvSpPr>
            <a:spLocks noChangeArrowheads="1"/>
          </p:cNvSpPr>
          <p:nvPr/>
        </p:nvSpPr>
        <p:spPr bwMode="auto">
          <a:xfrm>
            <a:off x="2027040" y="2798769"/>
            <a:ext cx="8048575" cy="925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nSpc>
                <a:spcPct val="90000"/>
              </a:lnSpc>
              <a:spcBef>
                <a:spcPct val="20000"/>
              </a:spcBef>
              <a:buFont typeface="Wingdings" panose="05000000000000000000" pitchFamily="2" charset="2"/>
              <a:buChar char="ð"/>
            </a:pPr>
            <a:r>
              <a:rPr lang="fr-FR" sz="2400" b="1" dirty="0">
                <a:solidFill>
                  <a:schemeClr val="tx2"/>
                </a:solidFill>
                <a:latin typeface="Garamond" pitchFamily="18" charset="0"/>
              </a:rPr>
              <a:t>Art. 2. − </a:t>
            </a:r>
            <a:r>
              <a:rPr lang="fr-FR" sz="2400" dirty="0">
                <a:solidFill>
                  <a:schemeClr val="tx2"/>
                </a:solidFill>
                <a:latin typeface="Garamond" pitchFamily="18" charset="0"/>
              </a:rPr>
              <a:t>Cet établissement est chargé, au profit de tous les organismes du ministère de la défense, </a:t>
            </a:r>
            <a:r>
              <a:rPr lang="fr-FR" sz="2400" b="1" u="sng" dirty="0">
                <a:solidFill>
                  <a:schemeClr val="tx2"/>
                </a:solidFill>
                <a:latin typeface="Garamond" pitchFamily="18" charset="0"/>
              </a:rPr>
              <a:t>de la production, de la validation, de la gestion et de la diffusion</a:t>
            </a:r>
            <a:r>
              <a:rPr lang="fr-FR" sz="2400" dirty="0">
                <a:solidFill>
                  <a:schemeClr val="tx2"/>
                </a:solidFill>
                <a:latin typeface="Garamond" pitchFamily="18" charset="0"/>
              </a:rPr>
              <a:t> des informations géographiques </a:t>
            </a:r>
            <a:r>
              <a:rPr lang="fr-FR" sz="2400" u="sng" dirty="0">
                <a:solidFill>
                  <a:schemeClr val="tx2"/>
                </a:solidFill>
                <a:latin typeface="Garamond" pitchFamily="18" charset="0"/>
              </a:rPr>
              <a:t>terrestres et aéroterrestres</a:t>
            </a:r>
            <a:r>
              <a:rPr lang="fr-FR" sz="2400" dirty="0">
                <a:solidFill>
                  <a:schemeClr val="tx2"/>
                </a:solidFill>
                <a:latin typeface="Garamond" pitchFamily="18" charset="0"/>
              </a:rPr>
              <a:t>, sur supports numérique et papier, ainsi que des données de géographie, de géodésie, de géophysique, d’imagerie et de topographie nécessaires à l’élaboration de ces informations</a:t>
            </a:r>
            <a:r>
              <a:rPr lang="fr-FR" sz="2400" dirty="0" smtClean="0">
                <a:solidFill>
                  <a:schemeClr val="tx2"/>
                </a:solidFill>
                <a:latin typeface="Garamond" pitchFamily="18" charset="0"/>
              </a:rPr>
              <a:t>.</a:t>
            </a:r>
          </a:p>
          <a:p>
            <a:pPr marL="342900" indent="-342900">
              <a:lnSpc>
                <a:spcPct val="90000"/>
              </a:lnSpc>
              <a:spcBef>
                <a:spcPct val="20000"/>
              </a:spcBef>
              <a:buFontTx/>
              <a:buChar char="•"/>
            </a:pPr>
            <a:endParaRPr lang="fr-FR" sz="2400" b="1" dirty="0">
              <a:solidFill>
                <a:schemeClr val="tx2"/>
              </a:solidFill>
              <a:latin typeface="Garamond" pitchFamily="18" charset="0"/>
            </a:endParaRPr>
          </a:p>
        </p:txBody>
      </p:sp>
      <p:sp>
        <p:nvSpPr>
          <p:cNvPr id="6" name="Rectangle 11"/>
          <p:cNvSpPr>
            <a:spLocks noChangeArrowheads="1"/>
          </p:cNvSpPr>
          <p:nvPr/>
        </p:nvSpPr>
        <p:spPr bwMode="auto">
          <a:xfrm>
            <a:off x="1559496" y="1492257"/>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fr-FR" sz="3200" b="1" dirty="0" smtClean="0">
                <a:solidFill>
                  <a:schemeClr val="tx2"/>
                </a:solidFill>
                <a:latin typeface="Garamond" pitchFamily="18" charset="0"/>
              </a:rPr>
              <a:t>Arrêté </a:t>
            </a:r>
            <a:r>
              <a:rPr lang="fr-FR" sz="3200" b="1" dirty="0">
                <a:solidFill>
                  <a:schemeClr val="tx2"/>
                </a:solidFill>
                <a:latin typeface="Garamond" pitchFamily="18" charset="0"/>
              </a:rPr>
              <a:t>du 20 décembre 2007 portant création</a:t>
            </a:r>
            <a:br>
              <a:rPr lang="fr-FR" sz="3200" b="1" dirty="0">
                <a:solidFill>
                  <a:schemeClr val="tx2"/>
                </a:solidFill>
                <a:latin typeface="Garamond" pitchFamily="18" charset="0"/>
              </a:rPr>
            </a:br>
            <a:r>
              <a:rPr lang="fr-FR" sz="3200" b="1" dirty="0">
                <a:solidFill>
                  <a:schemeClr val="tx2"/>
                </a:solidFill>
                <a:latin typeface="Garamond" pitchFamily="18" charset="0"/>
              </a:rPr>
              <a:t>de l’établissement géographique interarmées</a:t>
            </a:r>
          </a:p>
        </p:txBody>
      </p:sp>
      <p:sp>
        <p:nvSpPr>
          <p:cNvPr id="7" name="Rectangle 4"/>
          <p:cNvSpPr>
            <a:spLocks noChangeArrowheads="1"/>
          </p:cNvSpPr>
          <p:nvPr/>
        </p:nvSpPr>
        <p:spPr bwMode="auto">
          <a:xfrm>
            <a:off x="2027040" y="5092707"/>
            <a:ext cx="8120583"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nSpc>
                <a:spcPct val="90000"/>
              </a:lnSpc>
              <a:spcBef>
                <a:spcPct val="20000"/>
              </a:spcBef>
              <a:buFont typeface="Wingdings" panose="05000000000000000000" pitchFamily="2" charset="2"/>
              <a:buChar char="ð"/>
            </a:pPr>
            <a:r>
              <a:rPr lang="fr-FR" sz="2400" dirty="0">
                <a:solidFill>
                  <a:schemeClr val="tx2"/>
                </a:solidFill>
                <a:latin typeface="Garamond" pitchFamily="18" charset="0"/>
              </a:rPr>
              <a:t>Il exerce une </a:t>
            </a:r>
            <a:r>
              <a:rPr lang="fr-FR" sz="2400" b="1" u="sng" dirty="0">
                <a:solidFill>
                  <a:schemeClr val="tx2"/>
                </a:solidFill>
                <a:latin typeface="Garamond" pitchFamily="18" charset="0"/>
              </a:rPr>
              <a:t>mission d’expertise technico-opérationnelle</a:t>
            </a:r>
            <a:r>
              <a:rPr lang="fr-FR" sz="2400" dirty="0">
                <a:solidFill>
                  <a:schemeClr val="tx2"/>
                </a:solidFill>
                <a:latin typeface="Garamond" pitchFamily="18" charset="0"/>
              </a:rPr>
              <a:t> des forces armées dans ce domaine, tant au niveau national qu’international.</a:t>
            </a:r>
          </a:p>
        </p:txBody>
      </p:sp>
      <p:sp>
        <p:nvSpPr>
          <p:cNvPr id="9" name="Rectangle 8"/>
          <p:cNvSpPr/>
          <p:nvPr/>
        </p:nvSpPr>
        <p:spPr>
          <a:xfrm rot="5400000">
            <a:off x="8823712" y="3825146"/>
            <a:ext cx="5696374" cy="369332"/>
          </a:xfrm>
          <a:prstGeom prst="rect">
            <a:avLst/>
          </a:prstGeom>
        </p:spPr>
        <p:txBody>
          <a:bodyPr wrap="square">
            <a:spAutoFit/>
          </a:bodyPr>
          <a:lstStyle/>
          <a:p>
            <a:r>
              <a:rPr lang="fr-FR" dirty="0" smtClean="0">
                <a:solidFill>
                  <a:schemeClr val="bg1"/>
                </a:solidFill>
              </a:rPr>
              <a:t>L’EGI, </a:t>
            </a:r>
            <a:r>
              <a:rPr lang="fr-FR" dirty="0">
                <a:solidFill>
                  <a:schemeClr val="bg1"/>
                </a:solidFill>
              </a:rPr>
              <a:t>centre militaire directeur de la géographie</a:t>
            </a:r>
          </a:p>
        </p:txBody>
      </p:sp>
    </p:spTree>
    <p:extLst>
      <p:ext uri="{BB962C8B-B14F-4D97-AF65-F5344CB8AC3E}">
        <p14:creationId xmlns:p14="http://schemas.microsoft.com/office/powerpoint/2010/main" val="256302301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2575" y="4804235"/>
            <a:ext cx="2900625" cy="1936891"/>
          </a:xfrm>
          <a:prstGeom prst="rect">
            <a:avLst/>
          </a:prstGeom>
          <a:ln w="19050">
            <a:solidFill>
              <a:schemeClr val="tx1"/>
            </a:solidFill>
          </a:ln>
          <a:effectLst>
            <a:outerShdw blurRad="50800" dist="38100" dir="2700000" algn="tl" rotWithShape="0">
              <a:prstClr val="black">
                <a:alpha val="40000"/>
              </a:prstClr>
            </a:outerShdw>
            <a:softEdge rad="63500"/>
          </a:effectLst>
          <a:extLst/>
        </p:spPr>
      </p:pic>
      <p:pic>
        <p:nvPicPr>
          <p:cNvPr id="66" name="Picture 3"/>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a:off x="8430195" y="4841160"/>
            <a:ext cx="2781052" cy="1852182"/>
          </a:xfrm>
          <a:prstGeom prst="rect">
            <a:avLst/>
          </a:prstGeom>
          <a:ln w="19050">
            <a:solidFill>
              <a:schemeClr val="tx1"/>
            </a:solidFill>
          </a:ln>
          <a:effectLst>
            <a:outerShdw blurRad="50800" dist="38100" dir="2700000" algn="tl" rotWithShape="0">
              <a:prstClr val="black">
                <a:alpha val="40000"/>
              </a:prstClr>
            </a:outerShdw>
            <a:softEdge rad="63500"/>
          </a:effectLst>
          <a:extLst>
            <a:ext uri="{909E8E84-426E-40DD-AFC4-6F175D3DCCD1}">
              <a14:hiddenFill xmlns:a14="http://schemas.microsoft.com/office/drawing/2010/main">
                <a:solidFill>
                  <a:schemeClr val="accent1"/>
                </a:solidFill>
              </a14:hiddenFill>
            </a:ext>
          </a:extLst>
        </p:spPr>
      </p:pic>
      <p:pic>
        <p:nvPicPr>
          <p:cNvPr id="72" name="Image 71"/>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25616" y="4798806"/>
            <a:ext cx="2909964" cy="1936891"/>
          </a:xfrm>
          <a:prstGeom prst="rect">
            <a:avLst/>
          </a:prstGeom>
          <a:ln w="19050">
            <a:solidFill>
              <a:schemeClr val="tx1"/>
            </a:solidFill>
          </a:ln>
          <a:effectLst>
            <a:outerShdw blurRad="50800" dist="38100" dir="2700000" algn="tl" rotWithShape="0">
              <a:prstClr val="black">
                <a:alpha val="40000"/>
              </a:prstClr>
            </a:outerShdw>
            <a:softEdge rad="63500"/>
          </a:effectLst>
        </p:spPr>
      </p:pic>
      <p:grpSp>
        <p:nvGrpSpPr>
          <p:cNvPr id="15" name="Groupe 14"/>
          <p:cNvGrpSpPr/>
          <p:nvPr/>
        </p:nvGrpSpPr>
        <p:grpSpPr>
          <a:xfrm>
            <a:off x="4035580" y="1127257"/>
            <a:ext cx="4825409" cy="1077218"/>
            <a:chOff x="2187323" y="1572863"/>
            <a:chExt cx="4825409" cy="1077218"/>
          </a:xfrm>
        </p:grpSpPr>
        <p:pic>
          <p:nvPicPr>
            <p:cNvPr id="56" name="Image 55"/>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187323" y="1607096"/>
              <a:ext cx="824787" cy="824787"/>
            </a:xfrm>
            <a:prstGeom prst="rect">
              <a:avLst/>
            </a:prstGeom>
          </p:spPr>
        </p:pic>
        <p:sp>
          <p:nvSpPr>
            <p:cNvPr id="75" name="ZoneTexte 74"/>
            <p:cNvSpPr txBox="1"/>
            <p:nvPr/>
          </p:nvSpPr>
          <p:spPr>
            <a:xfrm>
              <a:off x="3235203" y="1572863"/>
              <a:ext cx="3777529" cy="1077218"/>
            </a:xfrm>
            <a:prstGeom prst="rect">
              <a:avLst/>
            </a:prstGeom>
            <a:solidFill>
              <a:schemeClr val="bg1">
                <a:alpha val="67000"/>
              </a:schemeClr>
            </a:solidFill>
          </p:spPr>
          <p:txBody>
            <a:bodyPr wrap="square" rtlCol="0">
              <a:spAutoFit/>
            </a:bodyPr>
            <a:lstStyle/>
            <a:p>
              <a:r>
                <a:rPr lang="fr-FR" sz="3200" dirty="0" smtClean="0">
                  <a:solidFill>
                    <a:srgbClr val="385D8A"/>
                  </a:solidFill>
                  <a:effectLst>
                    <a:outerShdw blurRad="38100" dist="38100" dir="2700000" algn="tl">
                      <a:srgbClr val="000000">
                        <a:alpha val="43137"/>
                      </a:srgbClr>
                    </a:outerShdw>
                  </a:effectLst>
                </a:rPr>
                <a:t>2 500 demandes / an </a:t>
              </a:r>
            </a:p>
            <a:p>
              <a:r>
                <a:rPr lang="fr-FR" sz="3200" dirty="0" smtClean="0">
                  <a:solidFill>
                    <a:srgbClr val="385D8A"/>
                  </a:solidFill>
                  <a:effectLst>
                    <a:outerShdw blurRad="38100" dist="38100" dir="2700000" algn="tl">
                      <a:srgbClr val="000000">
                        <a:alpha val="43137"/>
                      </a:srgbClr>
                    </a:outerShdw>
                  </a:effectLst>
                </a:rPr>
                <a:t>pour 500 entités</a:t>
              </a:r>
              <a:endParaRPr lang="fr-FR" sz="3200" dirty="0">
                <a:solidFill>
                  <a:srgbClr val="385D8A"/>
                </a:solidFill>
                <a:effectLst>
                  <a:outerShdw blurRad="38100" dist="38100" dir="2700000" algn="tl">
                    <a:srgbClr val="000000">
                      <a:alpha val="43137"/>
                    </a:srgbClr>
                  </a:outerShdw>
                </a:effectLst>
              </a:endParaRPr>
            </a:p>
          </p:txBody>
        </p:sp>
      </p:grpSp>
      <p:grpSp>
        <p:nvGrpSpPr>
          <p:cNvPr id="13" name="Groupe 12"/>
          <p:cNvGrpSpPr/>
          <p:nvPr/>
        </p:nvGrpSpPr>
        <p:grpSpPr>
          <a:xfrm>
            <a:off x="7152074" y="2677567"/>
            <a:ext cx="3768462" cy="735853"/>
            <a:chOff x="1839323" y="3679555"/>
            <a:chExt cx="3768462" cy="735853"/>
          </a:xfrm>
        </p:grpSpPr>
        <p:pic>
          <p:nvPicPr>
            <p:cNvPr id="59" name="Image 58"/>
            <p:cNvPicPr>
              <a:picLocks noChangeAspect="1"/>
            </p:cNvPicPr>
            <p:nvPr/>
          </p:nvPicPr>
          <p:blipFill>
            <a:blip r:embed="rId7"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39323" y="3685811"/>
              <a:ext cx="596723" cy="596723"/>
            </a:xfrm>
            <a:prstGeom prst="rect">
              <a:avLst/>
            </a:prstGeom>
          </p:spPr>
        </p:pic>
        <p:pic>
          <p:nvPicPr>
            <p:cNvPr id="60" name="Image 59"/>
            <p:cNvPicPr>
              <a:picLocks noChangeAspect="1"/>
            </p:cNvPicPr>
            <p:nvPr/>
          </p:nvPicPr>
          <p:blipFill>
            <a:blip r:embed="rId8"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440538" y="3679555"/>
              <a:ext cx="735853" cy="735853"/>
            </a:xfrm>
            <a:prstGeom prst="rect">
              <a:avLst/>
            </a:prstGeom>
          </p:spPr>
        </p:pic>
        <p:sp>
          <p:nvSpPr>
            <p:cNvPr id="90" name="ZoneTexte 89"/>
            <p:cNvSpPr txBox="1"/>
            <p:nvPr/>
          </p:nvSpPr>
          <p:spPr>
            <a:xfrm>
              <a:off x="3284328" y="3745657"/>
              <a:ext cx="2323457" cy="584775"/>
            </a:xfrm>
            <a:prstGeom prst="rect">
              <a:avLst/>
            </a:prstGeom>
            <a:solidFill>
              <a:schemeClr val="bg1">
                <a:alpha val="67000"/>
              </a:schemeClr>
            </a:solidFill>
          </p:spPr>
          <p:txBody>
            <a:bodyPr wrap="none" rtlCol="0">
              <a:spAutoFit/>
            </a:bodyPr>
            <a:lstStyle/>
            <a:p>
              <a:r>
                <a:rPr lang="fr-FR" sz="3200" dirty="0" smtClean="0">
                  <a:solidFill>
                    <a:srgbClr val="385D8A"/>
                  </a:solidFill>
                  <a:effectLst>
                    <a:outerShdw blurRad="38100" dist="38100" dir="2700000" algn="tl">
                      <a:srgbClr val="000000">
                        <a:alpha val="43137"/>
                      </a:srgbClr>
                    </a:outerShdw>
                  </a:effectLst>
                </a:rPr>
                <a:t>90 To par an </a:t>
              </a:r>
              <a:endParaRPr lang="fr-FR" sz="3200" dirty="0">
                <a:solidFill>
                  <a:srgbClr val="385D8A"/>
                </a:solidFill>
                <a:effectLst>
                  <a:outerShdw blurRad="38100" dist="38100" dir="2700000" algn="tl">
                    <a:srgbClr val="000000">
                      <a:alpha val="43137"/>
                    </a:srgbClr>
                  </a:outerShdw>
                </a:effectLst>
              </a:endParaRPr>
            </a:p>
          </p:txBody>
        </p:sp>
      </p:grpSp>
      <p:grpSp>
        <p:nvGrpSpPr>
          <p:cNvPr id="3" name="Groupe 2"/>
          <p:cNvGrpSpPr/>
          <p:nvPr/>
        </p:nvGrpSpPr>
        <p:grpSpPr>
          <a:xfrm>
            <a:off x="6953011" y="3717953"/>
            <a:ext cx="3951481" cy="880814"/>
            <a:chOff x="6756526" y="1662087"/>
            <a:chExt cx="3951481" cy="880814"/>
          </a:xfrm>
        </p:grpSpPr>
        <p:pic>
          <p:nvPicPr>
            <p:cNvPr id="54" name="Espace réservé du contenu 5"/>
            <p:cNvPicPr>
              <a:picLocks noChangeAspect="1"/>
            </p:cNvPicPr>
            <p:nvPr/>
          </p:nvPicPr>
          <p:blipFill>
            <a:blip r:embed="rId9"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756526" y="1662087"/>
              <a:ext cx="880814" cy="880814"/>
            </a:xfrm>
            <a:prstGeom prst="rect">
              <a:avLst/>
            </a:prstGeom>
          </p:spPr>
        </p:pic>
        <p:sp>
          <p:nvSpPr>
            <p:cNvPr id="106" name="ZoneTexte 105"/>
            <p:cNvSpPr txBox="1"/>
            <p:nvPr/>
          </p:nvSpPr>
          <p:spPr>
            <a:xfrm>
              <a:off x="7692630" y="1751112"/>
              <a:ext cx="3015377" cy="584775"/>
            </a:xfrm>
            <a:prstGeom prst="rect">
              <a:avLst/>
            </a:prstGeom>
            <a:solidFill>
              <a:schemeClr val="bg1">
                <a:alpha val="67000"/>
              </a:schemeClr>
            </a:solidFill>
          </p:spPr>
          <p:txBody>
            <a:bodyPr wrap="none" rtlCol="0">
              <a:spAutoFit/>
            </a:bodyPr>
            <a:lstStyle/>
            <a:p>
              <a:r>
                <a:rPr lang="fr-FR" sz="3200" dirty="0" smtClean="0">
                  <a:solidFill>
                    <a:srgbClr val="385D8A"/>
                  </a:solidFill>
                  <a:effectLst>
                    <a:outerShdw blurRad="38100" dist="38100" dir="2700000" algn="tl">
                      <a:srgbClr val="000000">
                        <a:alpha val="43137"/>
                      </a:srgbClr>
                    </a:outerShdw>
                  </a:effectLst>
                </a:rPr>
                <a:t>900 000 produits</a:t>
              </a:r>
              <a:endParaRPr lang="fr-FR" sz="3200" dirty="0">
                <a:solidFill>
                  <a:srgbClr val="385D8A"/>
                </a:solidFill>
                <a:effectLst>
                  <a:outerShdw blurRad="38100" dist="38100" dir="2700000" algn="tl">
                    <a:srgbClr val="000000">
                      <a:alpha val="43137"/>
                    </a:srgbClr>
                  </a:outerShdw>
                </a:effectLst>
              </a:endParaRPr>
            </a:p>
          </p:txBody>
        </p:sp>
      </p:grpSp>
      <p:grpSp>
        <p:nvGrpSpPr>
          <p:cNvPr id="14" name="Groupe 13"/>
          <p:cNvGrpSpPr/>
          <p:nvPr/>
        </p:nvGrpSpPr>
        <p:grpSpPr>
          <a:xfrm>
            <a:off x="1378001" y="2683599"/>
            <a:ext cx="4689362" cy="673333"/>
            <a:chOff x="1981021" y="2770503"/>
            <a:chExt cx="4689362" cy="673333"/>
          </a:xfrm>
        </p:grpSpPr>
        <p:pic>
          <p:nvPicPr>
            <p:cNvPr id="57" name="Image 56"/>
            <p:cNvPicPr>
              <a:picLocks noChangeAspect="1"/>
            </p:cNvPicPr>
            <p:nvPr/>
          </p:nvPicPr>
          <p:blipFill>
            <a:blip r:embed="rId10" cstate="screen">
              <a:duotone>
                <a:schemeClr val="accent1">
                  <a:shade val="45000"/>
                  <a:satMod val="135000"/>
                </a:schemeClr>
                <a:prstClr val="white"/>
              </a:duotone>
              <a:extLst>
                <a:ext uri="{BEBA8EAE-BF5A-486C-A8C5-ECC9F3942E4B}">
                  <a14:imgProps xmlns:a14="http://schemas.microsoft.com/office/drawing/2010/main">
                    <a14:imgLayer r:embed="rId11">
                      <a14:imgEffect>
                        <a14:colorTemperature colorTemp="6081"/>
                      </a14:imgEffect>
                    </a14:imgLayer>
                  </a14:imgProps>
                </a:ext>
                <a:ext uri="{28A0092B-C50C-407E-A947-70E740481C1C}">
                  <a14:useLocalDpi xmlns:a14="http://schemas.microsoft.com/office/drawing/2010/main" val="0"/>
                </a:ext>
              </a:extLst>
            </a:blip>
            <a:stretch>
              <a:fillRect/>
            </a:stretch>
          </p:blipFill>
          <p:spPr>
            <a:xfrm>
              <a:off x="1981021" y="2789678"/>
              <a:ext cx="654158" cy="654158"/>
            </a:xfrm>
            <a:prstGeom prst="rect">
              <a:avLst/>
            </a:prstGeom>
          </p:spPr>
        </p:pic>
        <p:sp>
          <p:nvSpPr>
            <p:cNvPr id="76" name="ZoneTexte 75"/>
            <p:cNvSpPr txBox="1"/>
            <p:nvPr/>
          </p:nvSpPr>
          <p:spPr>
            <a:xfrm>
              <a:off x="3284328" y="2770503"/>
              <a:ext cx="3386055" cy="584775"/>
            </a:xfrm>
            <a:prstGeom prst="rect">
              <a:avLst/>
            </a:prstGeom>
            <a:solidFill>
              <a:schemeClr val="bg1">
                <a:alpha val="67000"/>
              </a:schemeClr>
            </a:solidFill>
          </p:spPr>
          <p:txBody>
            <a:bodyPr wrap="none" rtlCol="0">
              <a:spAutoFit/>
            </a:bodyPr>
            <a:lstStyle/>
            <a:p>
              <a:r>
                <a:rPr lang="fr-FR" sz="3200" dirty="0" smtClean="0">
                  <a:solidFill>
                    <a:srgbClr val="385D8A"/>
                  </a:solidFill>
                  <a:effectLst>
                    <a:outerShdw blurRad="38100" dist="38100" dir="2700000" algn="tl">
                      <a:srgbClr val="000000">
                        <a:alpha val="43137"/>
                      </a:srgbClr>
                    </a:outerShdw>
                  </a:effectLst>
                </a:rPr>
                <a:t>160 000 cartes / an</a:t>
              </a:r>
              <a:endParaRPr lang="fr-FR" sz="3200" dirty="0">
                <a:solidFill>
                  <a:srgbClr val="385D8A"/>
                </a:solidFill>
                <a:effectLst>
                  <a:outerShdw blurRad="38100" dist="38100" dir="2700000" algn="tl">
                    <a:srgbClr val="000000">
                      <a:alpha val="43137"/>
                    </a:srgbClr>
                  </a:outerShdw>
                </a:effectLst>
              </a:endParaRPr>
            </a:p>
          </p:txBody>
        </p:sp>
        <p:pic>
          <p:nvPicPr>
            <p:cNvPr id="107" name="Image 106"/>
            <p:cNvPicPr>
              <a:picLocks noChangeAspect="1"/>
            </p:cNvPicPr>
            <p:nvPr/>
          </p:nvPicPr>
          <p:blipFill>
            <a:blip r:embed="rId1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10077" y="2864722"/>
              <a:ext cx="543222" cy="543222"/>
            </a:xfrm>
            <a:prstGeom prst="rect">
              <a:avLst/>
            </a:prstGeom>
          </p:spPr>
        </p:pic>
      </p:grpSp>
      <p:grpSp>
        <p:nvGrpSpPr>
          <p:cNvPr id="12" name="Groupe 11"/>
          <p:cNvGrpSpPr/>
          <p:nvPr/>
        </p:nvGrpSpPr>
        <p:grpSpPr>
          <a:xfrm>
            <a:off x="1775520" y="3717953"/>
            <a:ext cx="3849448" cy="791531"/>
            <a:chOff x="6816837" y="2987177"/>
            <a:chExt cx="3849448" cy="791531"/>
          </a:xfrm>
        </p:grpSpPr>
        <p:pic>
          <p:nvPicPr>
            <p:cNvPr id="58" name="Image 57"/>
            <p:cNvPicPr>
              <a:picLocks noChangeAspect="1"/>
            </p:cNvPicPr>
            <p:nvPr/>
          </p:nvPicPr>
          <p:blipFill>
            <a:blip r:embed="rId1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16837" y="2987177"/>
              <a:ext cx="791531" cy="791531"/>
            </a:xfrm>
            <a:prstGeom prst="rect">
              <a:avLst/>
            </a:prstGeom>
          </p:spPr>
        </p:pic>
        <p:sp>
          <p:nvSpPr>
            <p:cNvPr id="108" name="ZoneTexte 107"/>
            <p:cNvSpPr txBox="1"/>
            <p:nvPr/>
          </p:nvSpPr>
          <p:spPr>
            <a:xfrm>
              <a:off x="7737085" y="3094780"/>
              <a:ext cx="2929200" cy="584775"/>
            </a:xfrm>
            <a:prstGeom prst="rect">
              <a:avLst/>
            </a:prstGeom>
            <a:solidFill>
              <a:schemeClr val="bg1">
                <a:alpha val="67000"/>
              </a:schemeClr>
            </a:solidFill>
          </p:spPr>
          <p:txBody>
            <a:bodyPr wrap="none" rtlCol="0">
              <a:spAutoFit/>
            </a:bodyPr>
            <a:lstStyle/>
            <a:p>
              <a:r>
                <a:rPr lang="fr-FR" sz="3200" dirty="0" smtClean="0">
                  <a:solidFill>
                    <a:srgbClr val="385D8A"/>
                  </a:solidFill>
                  <a:effectLst>
                    <a:outerShdw blurRad="38100" dist="38100" dir="2700000" algn="tl">
                      <a:srgbClr val="000000">
                        <a:alpha val="43137"/>
                      </a:srgbClr>
                    </a:outerShdw>
                  </a:effectLst>
                </a:rPr>
                <a:t>2 500 000 cartes</a:t>
              </a:r>
              <a:endParaRPr lang="fr-FR" sz="3200" dirty="0">
                <a:solidFill>
                  <a:srgbClr val="385D8A"/>
                </a:solidFill>
                <a:effectLst>
                  <a:outerShdw blurRad="38100" dist="38100" dir="2700000" algn="tl">
                    <a:srgbClr val="000000">
                      <a:alpha val="43137"/>
                    </a:srgbClr>
                  </a:outerShdw>
                </a:effectLst>
              </a:endParaRPr>
            </a:p>
          </p:txBody>
        </p:sp>
      </p:grpSp>
      <p:sp>
        <p:nvSpPr>
          <p:cNvPr id="109" name="ZoneTexte 108"/>
          <p:cNvSpPr txBox="1"/>
          <p:nvPr/>
        </p:nvSpPr>
        <p:spPr>
          <a:xfrm>
            <a:off x="335361" y="505783"/>
            <a:ext cx="10875886" cy="646331"/>
          </a:xfrm>
          <a:prstGeom prst="rect">
            <a:avLst/>
          </a:prstGeom>
          <a:noFill/>
        </p:spPr>
        <p:txBody>
          <a:bodyPr vert="horz" lIns="91440" tIns="45720" rIns="91440" bIns="45720" rtlCol="0" anchor="ctr">
            <a:noAutofit/>
          </a:bodyPr>
          <a:lstStyle>
            <a:lvl1pPr algn="ctr" defTabSz="685800">
              <a:lnSpc>
                <a:spcPct val="90000"/>
              </a:lnSpc>
              <a:spcBef>
                <a:spcPct val="0"/>
              </a:spcBef>
              <a:buNone/>
              <a:defRPr sz="3300" b="1">
                <a:solidFill>
                  <a:schemeClr val="tx2"/>
                </a:solidFill>
                <a:effectLst>
                  <a:outerShdw blurRad="38100" dist="38100" dir="2700000" algn="tl">
                    <a:srgbClr val="000000">
                      <a:alpha val="43137"/>
                    </a:srgbClr>
                  </a:outerShdw>
                </a:effectLst>
                <a:latin typeface="Garamond" panose="02020404030301010803" pitchFamily="18" charset="0"/>
                <a:ea typeface="+mj-ea"/>
                <a:cs typeface="+mj-cs"/>
              </a:defRPr>
            </a:lvl1pPr>
          </a:lstStyle>
          <a:p>
            <a:r>
              <a:rPr lang="fr-FR" dirty="0" smtClean="0"/>
              <a:t>UN SOUTIEN GÉOGRAPHIQUE EN CHIFFRE</a:t>
            </a:r>
            <a:endParaRPr lang="fr-FR" dirty="0"/>
          </a:p>
        </p:txBody>
      </p:sp>
      <p:sp>
        <p:nvSpPr>
          <p:cNvPr id="25" name="Rectangle 24"/>
          <p:cNvSpPr/>
          <p:nvPr/>
        </p:nvSpPr>
        <p:spPr>
          <a:xfrm rot="5400000">
            <a:off x="8823712" y="3816527"/>
            <a:ext cx="5696374" cy="369332"/>
          </a:xfrm>
          <a:prstGeom prst="rect">
            <a:avLst/>
          </a:prstGeom>
        </p:spPr>
        <p:txBody>
          <a:bodyPr wrap="square">
            <a:spAutoFit/>
          </a:bodyPr>
          <a:lstStyle/>
          <a:p>
            <a:r>
              <a:rPr lang="fr-FR" dirty="0" smtClean="0">
                <a:solidFill>
                  <a:schemeClr val="bg1"/>
                </a:solidFill>
              </a:rPr>
              <a:t>L’EGI, </a:t>
            </a:r>
            <a:r>
              <a:rPr lang="fr-FR" dirty="0">
                <a:solidFill>
                  <a:schemeClr val="bg1"/>
                </a:solidFill>
              </a:rPr>
              <a:t>centre militaire directeur de la géographie</a:t>
            </a:r>
          </a:p>
        </p:txBody>
      </p:sp>
    </p:spTree>
    <p:extLst>
      <p:ext uri="{BB962C8B-B14F-4D97-AF65-F5344CB8AC3E}">
        <p14:creationId xmlns:p14="http://schemas.microsoft.com/office/powerpoint/2010/main" val="25161875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95400" y="581151"/>
            <a:ext cx="10515600" cy="759617"/>
          </a:xfrm>
        </p:spPr>
        <p:txBody>
          <a:bodyPr>
            <a:normAutofit fontScale="90000"/>
          </a:bodyPr>
          <a:lstStyle/>
          <a:p>
            <a:r>
              <a:rPr lang="fr-FR" b="1" dirty="0" smtClean="0">
                <a:solidFill>
                  <a:schemeClr val="tx2"/>
                </a:solidFill>
                <a:effectLst>
                  <a:outerShdw blurRad="38100" dist="38100" dir="2700000" algn="tl">
                    <a:srgbClr val="000000">
                      <a:alpha val="43137"/>
                    </a:srgbClr>
                  </a:outerShdw>
                </a:effectLst>
                <a:latin typeface="Garamond" panose="02020404030301010803" pitchFamily="18" charset="0"/>
              </a:rPr>
              <a:t>LES SYSTÈMES D'INFORMATION GÉOGRAPHIQUES</a:t>
            </a:r>
            <a:endParaRPr lang="fr-FR" b="1" dirty="0">
              <a:solidFill>
                <a:schemeClr val="tx2"/>
              </a:solidFill>
              <a:effectLst>
                <a:outerShdw blurRad="38100" dist="38100" dir="2700000" algn="tl">
                  <a:srgbClr val="000000">
                    <a:alpha val="43137"/>
                  </a:srgbClr>
                </a:outerShdw>
              </a:effectLst>
              <a:latin typeface="Garamond" panose="02020404030301010803" pitchFamily="18" charset="0"/>
            </a:endParaRPr>
          </a:p>
        </p:txBody>
      </p:sp>
      <p:sp>
        <p:nvSpPr>
          <p:cNvPr id="3" name="Espace réservé du contenu 2"/>
          <p:cNvSpPr>
            <a:spLocks noGrp="1"/>
          </p:cNvSpPr>
          <p:nvPr>
            <p:ph idx="1"/>
          </p:nvPr>
        </p:nvSpPr>
        <p:spPr>
          <a:xfrm>
            <a:off x="936304" y="2132856"/>
            <a:ext cx="10033792" cy="5127794"/>
          </a:xfrm>
        </p:spPr>
        <p:txBody>
          <a:bodyPr>
            <a:noAutofit/>
          </a:bodyPr>
          <a:lstStyle/>
          <a:p>
            <a:pPr marL="0" indent="0">
              <a:buNone/>
            </a:pPr>
            <a:r>
              <a:rPr lang="fr-FR" sz="3200" b="1" dirty="0" smtClean="0">
                <a:solidFill>
                  <a:schemeClr val="tx2"/>
                </a:solidFill>
                <a:latin typeface="Garamond" panose="02020404030301010803" pitchFamily="18" charset="0"/>
              </a:rPr>
              <a:t>Des SIG « client lourd » </a:t>
            </a:r>
          </a:p>
          <a:p>
            <a:pPr lvl="1">
              <a:buFont typeface="Wingdings" panose="05000000000000000000" pitchFamily="2" charset="2"/>
              <a:buChar char="ð"/>
            </a:pPr>
            <a:r>
              <a:rPr lang="fr-FR" sz="2400" dirty="0" smtClean="0">
                <a:solidFill>
                  <a:schemeClr val="tx2"/>
                </a:solidFill>
                <a:latin typeface="Garamond" panose="02020404030301010803" pitchFamily="18" charset="0"/>
              </a:rPr>
              <a:t>Des applications </a:t>
            </a:r>
            <a:r>
              <a:rPr lang="fr-FR" sz="2400" dirty="0">
                <a:solidFill>
                  <a:schemeClr val="tx2"/>
                </a:solidFill>
                <a:latin typeface="Garamond" panose="02020404030301010803" pitchFamily="18" charset="0"/>
              </a:rPr>
              <a:t>dédiées à des processus de </a:t>
            </a:r>
            <a:r>
              <a:rPr lang="fr-FR" sz="2400" dirty="0" smtClean="0">
                <a:solidFill>
                  <a:schemeClr val="tx2"/>
                </a:solidFill>
                <a:latin typeface="Garamond" panose="02020404030301010803" pitchFamily="18" charset="0"/>
              </a:rPr>
              <a:t>production et de contrôle </a:t>
            </a:r>
            <a:r>
              <a:rPr lang="fr-FR" sz="2400" dirty="0">
                <a:solidFill>
                  <a:schemeClr val="tx2"/>
                </a:solidFill>
                <a:latin typeface="Garamond" panose="02020404030301010803" pitchFamily="18" charset="0"/>
              </a:rPr>
              <a:t>: </a:t>
            </a:r>
            <a:endParaRPr lang="fr-FR" sz="2400" dirty="0" smtClean="0">
              <a:solidFill>
                <a:schemeClr val="tx2"/>
              </a:solidFill>
              <a:latin typeface="Garamond" panose="02020404030301010803" pitchFamily="18" charset="0"/>
            </a:endParaRPr>
          </a:p>
          <a:p>
            <a:pPr lvl="1">
              <a:buFont typeface="Wingdings" panose="05000000000000000000" pitchFamily="2" charset="2"/>
              <a:buChar char="ð"/>
            </a:pPr>
            <a:r>
              <a:rPr lang="fr-FR" sz="2400" dirty="0" smtClean="0">
                <a:solidFill>
                  <a:schemeClr val="tx2"/>
                </a:solidFill>
                <a:latin typeface="Garamond" panose="02020404030301010803" pitchFamily="18" charset="0"/>
              </a:rPr>
              <a:t>Des systèmes </a:t>
            </a:r>
            <a:r>
              <a:rPr lang="fr-FR" sz="2400" dirty="0">
                <a:solidFill>
                  <a:schemeClr val="tx2"/>
                </a:solidFill>
                <a:latin typeface="Garamond" panose="02020404030301010803" pitchFamily="18" charset="0"/>
              </a:rPr>
              <a:t>d’information géographiques (SIG) plus traditionnels (suite logicielle </a:t>
            </a:r>
            <a:r>
              <a:rPr lang="fr-FR" sz="2400" dirty="0" err="1">
                <a:solidFill>
                  <a:schemeClr val="tx2"/>
                </a:solidFill>
                <a:latin typeface="Garamond" panose="02020404030301010803" pitchFamily="18" charset="0"/>
              </a:rPr>
              <a:t>ArcGis</a:t>
            </a:r>
            <a:r>
              <a:rPr lang="fr-FR" sz="2400" dirty="0">
                <a:solidFill>
                  <a:schemeClr val="tx2"/>
                </a:solidFill>
                <a:latin typeface="Garamond" panose="02020404030301010803" pitchFamily="18" charset="0"/>
              </a:rPr>
              <a:t>, </a:t>
            </a:r>
            <a:r>
              <a:rPr lang="fr-FR" sz="2400" dirty="0" err="1">
                <a:solidFill>
                  <a:schemeClr val="tx2"/>
                </a:solidFill>
                <a:latin typeface="Garamond" panose="02020404030301010803" pitchFamily="18" charset="0"/>
              </a:rPr>
              <a:t>GlobalMapper</a:t>
            </a:r>
            <a:r>
              <a:rPr lang="fr-FR" sz="2400" dirty="0">
                <a:solidFill>
                  <a:schemeClr val="tx2"/>
                </a:solidFill>
                <a:latin typeface="Garamond" panose="02020404030301010803" pitchFamily="18" charset="0"/>
              </a:rPr>
              <a:t>, </a:t>
            </a:r>
            <a:r>
              <a:rPr lang="fr-FR" sz="2400" dirty="0" smtClean="0">
                <a:solidFill>
                  <a:schemeClr val="tx2"/>
                </a:solidFill>
                <a:latin typeface="Garamond" panose="02020404030301010803" pitchFamily="18" charset="0"/>
              </a:rPr>
              <a:t>QGIS...). </a:t>
            </a:r>
          </a:p>
          <a:p>
            <a:pPr marL="0" indent="0">
              <a:buNone/>
            </a:pPr>
            <a:r>
              <a:rPr lang="fr-FR" sz="3200" b="1" dirty="0" smtClean="0">
                <a:solidFill>
                  <a:schemeClr val="tx2"/>
                </a:solidFill>
                <a:latin typeface="Garamond" panose="02020404030301010803" pitchFamily="18" charset="0"/>
              </a:rPr>
              <a:t>Des SIG « client léger »</a:t>
            </a:r>
          </a:p>
          <a:p>
            <a:pPr lvl="1">
              <a:buFont typeface="Wingdings" panose="05000000000000000000" pitchFamily="2" charset="2"/>
              <a:buChar char="ð"/>
            </a:pPr>
            <a:r>
              <a:rPr lang="fr-FR" sz="2800" dirty="0" smtClean="0">
                <a:solidFill>
                  <a:schemeClr val="tx2"/>
                </a:solidFill>
                <a:latin typeface="Garamond" panose="02020404030301010803" pitchFamily="18" charset="0"/>
              </a:rPr>
              <a:t> </a:t>
            </a:r>
            <a:r>
              <a:rPr lang="fr-FR" sz="2400" dirty="0" smtClean="0">
                <a:solidFill>
                  <a:schemeClr val="tx2"/>
                </a:solidFill>
                <a:latin typeface="Garamond" panose="02020404030301010803" pitchFamily="18" charset="0"/>
              </a:rPr>
              <a:t>Des web applications d’aide à la décision :</a:t>
            </a:r>
          </a:p>
          <a:p>
            <a:pPr marL="685800" lvl="2" indent="0">
              <a:buNone/>
            </a:pPr>
            <a:endParaRPr lang="fr-FR" sz="2500" dirty="0">
              <a:solidFill>
                <a:schemeClr val="tx2"/>
              </a:solidFill>
              <a:latin typeface="Garamond" panose="02020404030301010803" pitchFamily="18" charset="0"/>
            </a:endParaRPr>
          </a:p>
        </p:txBody>
      </p:sp>
      <p:sp>
        <p:nvSpPr>
          <p:cNvPr id="4" name="Rectangle 3"/>
          <p:cNvSpPr/>
          <p:nvPr/>
        </p:nvSpPr>
        <p:spPr>
          <a:xfrm rot="5400000">
            <a:off x="8823712" y="3825146"/>
            <a:ext cx="5696374" cy="369332"/>
          </a:xfrm>
          <a:prstGeom prst="rect">
            <a:avLst/>
          </a:prstGeom>
        </p:spPr>
        <p:txBody>
          <a:bodyPr wrap="square">
            <a:spAutoFit/>
          </a:bodyPr>
          <a:lstStyle/>
          <a:p>
            <a:r>
              <a:rPr lang="fr-FR" dirty="0" smtClean="0">
                <a:solidFill>
                  <a:schemeClr val="bg1"/>
                </a:solidFill>
              </a:rPr>
              <a:t>L’EGI, </a:t>
            </a:r>
            <a:r>
              <a:rPr lang="fr-FR" dirty="0">
                <a:solidFill>
                  <a:schemeClr val="bg1"/>
                </a:solidFill>
              </a:rPr>
              <a:t>centre militaire directeur de la géographie</a:t>
            </a:r>
          </a:p>
        </p:txBody>
      </p:sp>
    </p:spTree>
    <p:extLst>
      <p:ext uri="{BB962C8B-B14F-4D97-AF65-F5344CB8AC3E}">
        <p14:creationId xmlns:p14="http://schemas.microsoft.com/office/powerpoint/2010/main" val="2984617268"/>
      </p:ext>
    </p:extLst>
  </p:cSld>
  <p:clrMapOvr>
    <a:masterClrMapping/>
  </p:clrMapOvr>
  <p:transition spd="med">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839416" y="1484784"/>
            <a:ext cx="9937104" cy="3139321"/>
          </a:xfrm>
          <a:prstGeom prst="rect">
            <a:avLst/>
          </a:prstGeom>
          <a:noFill/>
        </p:spPr>
        <p:txBody>
          <a:bodyPr wrap="square" rtlCol="0">
            <a:spAutoFit/>
          </a:bodyPr>
          <a:lstStyle/>
          <a:p>
            <a:pPr algn="ctr"/>
            <a:r>
              <a:rPr lang="fr-FR" sz="4000" dirty="0" smtClean="0">
                <a:solidFill>
                  <a:schemeClr val="tx2"/>
                </a:solidFill>
                <a:effectLst>
                  <a:outerShdw blurRad="38100" dist="38100" dir="2700000" algn="tl">
                    <a:srgbClr val="000000">
                      <a:alpha val="43137"/>
                    </a:srgbClr>
                  </a:outerShdw>
                </a:effectLst>
                <a:latin typeface="Garamond" panose="02020404030301010803" pitchFamily="18" charset="0"/>
              </a:rPr>
              <a:t>PLAN</a:t>
            </a:r>
          </a:p>
          <a:p>
            <a:pPr algn="ctr"/>
            <a:endParaRPr lang="fr-FR" sz="2000" dirty="0" smtClean="0">
              <a:solidFill>
                <a:schemeClr val="tx2"/>
              </a:solidFill>
              <a:effectLst>
                <a:outerShdw blurRad="38100" dist="38100" dir="2700000" algn="tl">
                  <a:srgbClr val="000000">
                    <a:alpha val="43137"/>
                  </a:srgbClr>
                </a:outerShdw>
              </a:effectLst>
              <a:latin typeface="Garamond" panose="02020404030301010803" pitchFamily="18" charset="0"/>
            </a:endParaRPr>
          </a:p>
          <a:p>
            <a:pPr marL="342900" indent="-342900">
              <a:buFont typeface="+mj-lt"/>
              <a:buAutoNum type="arabicPeriod"/>
            </a:pPr>
            <a:r>
              <a:rPr lang="fr-FR" sz="2400" dirty="0" smtClean="0">
                <a:solidFill>
                  <a:schemeClr val="tx2"/>
                </a:solidFill>
                <a:latin typeface="Garamond" panose="02020404030301010803" pitchFamily="18" charset="0"/>
              </a:rPr>
              <a:t>La géographie militaire, un savoir stratégique pour les armées françaises</a:t>
            </a:r>
          </a:p>
          <a:p>
            <a:pPr marL="342900" indent="-342900">
              <a:buFont typeface="+mj-lt"/>
              <a:buAutoNum type="arabicPeriod"/>
            </a:pPr>
            <a:r>
              <a:rPr lang="fr-FR" sz="2400" dirty="0">
                <a:solidFill>
                  <a:schemeClr val="tx2"/>
                </a:solidFill>
                <a:latin typeface="Garamond" panose="02020404030301010803" pitchFamily="18" charset="0"/>
              </a:rPr>
              <a:t>Les Systèmes d’Informations Géographiques (SIG) : une aide à la décision</a:t>
            </a:r>
          </a:p>
          <a:p>
            <a:pPr marL="342900" indent="-342900">
              <a:buFont typeface="+mj-lt"/>
              <a:buAutoNum type="arabicPeriod"/>
            </a:pPr>
            <a:r>
              <a:rPr lang="fr-FR" sz="2400" dirty="0" smtClean="0">
                <a:solidFill>
                  <a:schemeClr val="tx2"/>
                </a:solidFill>
                <a:latin typeface="Garamond" panose="02020404030301010803" pitchFamily="18" charset="0"/>
              </a:rPr>
              <a:t>L’Etablissement Géographique Interarmées, centre militaire directeur de la géographie militaire</a:t>
            </a:r>
          </a:p>
          <a:p>
            <a:pPr marL="342900" indent="-342900">
              <a:buFont typeface="+mj-lt"/>
              <a:buAutoNum type="arabicPeriod"/>
            </a:pPr>
            <a:r>
              <a:rPr lang="fr-FR" sz="2400" dirty="0" smtClean="0">
                <a:solidFill>
                  <a:schemeClr val="tx2"/>
                </a:solidFill>
                <a:latin typeface="Garamond" panose="02020404030301010803" pitchFamily="18" charset="0"/>
              </a:rPr>
              <a:t>Présentation du TP Dashboard</a:t>
            </a:r>
          </a:p>
          <a:p>
            <a:pPr marL="342900" indent="-342900">
              <a:buFont typeface="+mj-lt"/>
              <a:buAutoNum type="arabicPeriod"/>
            </a:pPr>
            <a:endParaRPr lang="fr-FR" dirty="0">
              <a:latin typeface="Garamond" panose="02020404030301010803" pitchFamily="18" charset="0"/>
            </a:endParaRPr>
          </a:p>
        </p:txBody>
      </p:sp>
    </p:spTree>
    <p:extLst>
      <p:ext uri="{BB962C8B-B14F-4D97-AF65-F5344CB8AC3E}">
        <p14:creationId xmlns:p14="http://schemas.microsoft.com/office/powerpoint/2010/main" val="2982321822"/>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Connecteur droit 16"/>
          <p:cNvCxnSpPr/>
          <p:nvPr/>
        </p:nvCxnSpPr>
        <p:spPr>
          <a:xfrm>
            <a:off x="7824192" y="1161625"/>
            <a:ext cx="0" cy="5490708"/>
          </a:xfrm>
          <a:prstGeom prst="line">
            <a:avLst/>
          </a:prstGeom>
        </p:spPr>
        <p:style>
          <a:lnRef idx="3">
            <a:schemeClr val="dk1"/>
          </a:lnRef>
          <a:fillRef idx="0">
            <a:schemeClr val="dk1"/>
          </a:fillRef>
          <a:effectRef idx="2">
            <a:schemeClr val="dk1"/>
          </a:effectRef>
          <a:fontRef idx="minor">
            <a:schemeClr val="tx1"/>
          </a:fontRef>
        </p:style>
      </p:cxnSp>
      <p:cxnSp>
        <p:nvCxnSpPr>
          <p:cNvPr id="18" name="Connecteur droit 17"/>
          <p:cNvCxnSpPr/>
          <p:nvPr/>
        </p:nvCxnSpPr>
        <p:spPr>
          <a:xfrm>
            <a:off x="3935760" y="1161625"/>
            <a:ext cx="0" cy="5366699"/>
          </a:xfrm>
          <a:prstGeom prst="line">
            <a:avLst/>
          </a:prstGeom>
        </p:spPr>
        <p:style>
          <a:lnRef idx="3">
            <a:schemeClr val="dk1"/>
          </a:lnRef>
          <a:fillRef idx="0">
            <a:schemeClr val="dk1"/>
          </a:fillRef>
          <a:effectRef idx="2">
            <a:schemeClr val="dk1"/>
          </a:effectRef>
          <a:fontRef idx="minor">
            <a:schemeClr val="tx1"/>
          </a:fontRef>
        </p:style>
      </p:cxnSp>
      <p:grpSp>
        <p:nvGrpSpPr>
          <p:cNvPr id="28" name="Groupe 27"/>
          <p:cNvGrpSpPr/>
          <p:nvPr/>
        </p:nvGrpSpPr>
        <p:grpSpPr>
          <a:xfrm>
            <a:off x="731404" y="1628311"/>
            <a:ext cx="3064009" cy="5024022"/>
            <a:chOff x="1065420" y="1628311"/>
            <a:chExt cx="3064009" cy="5024022"/>
          </a:xfrm>
        </p:grpSpPr>
        <p:pic>
          <p:nvPicPr>
            <p:cNvPr id="2"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01624" y="3756018"/>
              <a:ext cx="1169786" cy="1648283"/>
            </a:xfrm>
            <a:prstGeom prst="rect">
              <a:avLst/>
            </a:prstGeom>
            <a:noFill/>
            <a:ln w="3175" algn="ctr">
              <a:solidFill>
                <a:schemeClr val="tx1"/>
              </a:solidFill>
              <a:miter lim="800000"/>
              <a:headEnd/>
              <a:tailEnd/>
            </a:ln>
            <a:effectLst>
              <a:outerShdw blurRad="50800" dist="50800" dir="2700000" algn="ctr" rotWithShape="0">
                <a:srgbClr val="000000">
                  <a:alpha val="43137"/>
                </a:srgbClr>
              </a:outerShdw>
            </a:effectLst>
            <a:extLst>
              <a:ext uri="{909E8E84-426E-40DD-AFC4-6F175D3DCCD1}">
                <a14:hiddenFill xmlns:a14="http://schemas.microsoft.com/office/drawing/2010/main">
                  <a:solidFill>
                    <a:schemeClr val="accent1"/>
                  </a:solidFill>
                </a14:hiddenFill>
              </a:ext>
            </a:extLst>
          </p:spPr>
        </p:pic>
        <p:pic>
          <p:nvPicPr>
            <p:cNvPr id="4" name="Picture 6" descr="jpg_le_felin"/>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96101" y="5923645"/>
              <a:ext cx="644577" cy="712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p:cNvPicPr>
              <a:picLocks noChangeAspect="1" noChangeArrowheads="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46982" y="6314705"/>
              <a:ext cx="616341" cy="3316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p:cNvPicPr preferRelativeResize="0">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1608871" y="2845614"/>
              <a:ext cx="1882976" cy="1187712"/>
            </a:xfrm>
            <a:prstGeom prst="rect">
              <a:avLst/>
            </a:prstGeom>
            <a:solidFill>
              <a:schemeClr val="bg1"/>
            </a:solidFill>
            <a:ln w="3175">
              <a:solidFill>
                <a:schemeClr val="tx1"/>
              </a:solidFill>
              <a:miter lim="800000"/>
              <a:headEnd/>
              <a:tailEnd/>
            </a:ln>
            <a:effectLst>
              <a:outerShdw blurRad="50800" dist="50800" dir="2700000" algn="ctr" rotWithShape="0">
                <a:srgbClr val="000000">
                  <a:alpha val="43137"/>
                </a:srgbClr>
              </a:outerShdw>
            </a:effectLst>
          </p:spPr>
        </p:pic>
        <p:pic>
          <p:nvPicPr>
            <p:cNvPr id="13" name="Picture 4"/>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2767457" y="1628311"/>
              <a:ext cx="1361972" cy="1002016"/>
            </a:xfrm>
            <a:prstGeom prst="rect">
              <a:avLst/>
            </a:prstGeom>
            <a:noFill/>
            <a:ln w="3175" algn="ctr">
              <a:solidFill>
                <a:schemeClr val="tx1"/>
              </a:solidFill>
              <a:miter lim="800000"/>
              <a:headEnd/>
              <a:tailEnd/>
            </a:ln>
            <a:effectLst>
              <a:outerShdw blurRad="50800"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pic>
          <p:nvPicPr>
            <p:cNvPr id="14" name="Picture 2"/>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1065420" y="1628311"/>
              <a:ext cx="1330519" cy="968012"/>
            </a:xfrm>
            <a:prstGeom prst="rect">
              <a:avLst/>
            </a:prstGeom>
            <a:noFill/>
            <a:ln w="3175" algn="ctr">
              <a:solidFill>
                <a:schemeClr val="tx1"/>
              </a:solidFill>
              <a:miter lim="800000"/>
              <a:headEnd/>
              <a:tailEnd/>
            </a:ln>
            <a:effectLst>
              <a:outerShdw blurRad="50800" dist="35921" dir="600000" algn="ctr" rotWithShape="0">
                <a:schemeClr val="bg2"/>
              </a:outerShdw>
            </a:effectLst>
            <a:extLst>
              <a:ext uri="{909E8E84-426E-40DD-AFC4-6F175D3DCCD1}">
                <a14:hiddenFill xmlns:a14="http://schemas.microsoft.com/office/drawing/2010/main">
                  <a:solidFill>
                    <a:schemeClr val="accent1"/>
                  </a:solidFill>
                </a14:hiddenFill>
              </a:ext>
            </a:extLst>
          </p:spPr>
        </p:pic>
        <p:pic>
          <p:nvPicPr>
            <p:cNvPr id="15" name="Picture 3"/>
            <p:cNvPicPr>
              <a:picLocks noChangeAspect="1" noChangeArrowheads="1"/>
            </p:cNvPicPr>
            <p:nvPr/>
          </p:nvPicPr>
          <p:blipFill rotWithShape="1">
            <a:blip r:embed="rId9" cstate="email">
              <a:extLst>
                <a:ext uri="{28A0092B-C50C-407E-A947-70E740481C1C}">
                  <a14:useLocalDpi xmlns:a14="http://schemas.microsoft.com/office/drawing/2010/main" val="0"/>
                </a:ext>
              </a:extLst>
            </a:blip>
            <a:srcRect/>
            <a:stretch/>
          </p:blipFill>
          <p:spPr bwMode="auto">
            <a:xfrm>
              <a:off x="1580911" y="5772538"/>
              <a:ext cx="1025412" cy="879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descr="O:\08-COM_VISITES\A - COM\photos\traceurs presentation.jpg"/>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1134009" y="4238178"/>
              <a:ext cx="1024234" cy="683961"/>
            </a:xfrm>
            <a:prstGeom prst="rect">
              <a:avLst/>
            </a:prstGeom>
            <a:noFill/>
            <a:ln w="25400">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9" name="Flèche vers le bas 18"/>
            <p:cNvSpPr/>
            <p:nvPr/>
          </p:nvSpPr>
          <p:spPr>
            <a:xfrm>
              <a:off x="2279147" y="5387728"/>
              <a:ext cx="360040" cy="4660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30" name="Groupe 29"/>
          <p:cNvGrpSpPr/>
          <p:nvPr/>
        </p:nvGrpSpPr>
        <p:grpSpPr>
          <a:xfrm>
            <a:off x="7917061" y="1796063"/>
            <a:ext cx="3190226" cy="4960026"/>
            <a:chOff x="8672427" y="1796063"/>
            <a:chExt cx="3190226" cy="4960026"/>
          </a:xfrm>
        </p:grpSpPr>
        <p:pic>
          <p:nvPicPr>
            <p:cNvPr id="21" name="Espace réservé du contenu 3" descr="rep_courants.png"/>
            <p:cNvPicPr>
              <a:picLocks noChangeAspect="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8697517" y="4075923"/>
              <a:ext cx="1646237" cy="1090612"/>
            </a:xfrm>
            <a:prstGeom prst="rect">
              <a:avLst/>
            </a:prstGeom>
            <a:noFill/>
            <a:ln w="12700">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23"/>
            <p:cNvPicPr>
              <a:picLocks noChangeAspect="1" noChangeArrowheads="1"/>
            </p:cNvPicPr>
            <p:nvPr/>
          </p:nvPicPr>
          <p:blipFill>
            <a:blip r:embed="rId12" cstate="email">
              <a:extLst>
                <a:ext uri="{28A0092B-C50C-407E-A947-70E740481C1C}">
                  <a14:useLocalDpi xmlns:a14="http://schemas.microsoft.com/office/drawing/2010/main" val="0"/>
                </a:ext>
              </a:extLst>
            </a:blip>
            <a:srcRect/>
            <a:stretch>
              <a:fillRect/>
            </a:stretch>
          </p:blipFill>
          <p:spPr bwMode="auto">
            <a:xfrm>
              <a:off x="10587603" y="1796063"/>
              <a:ext cx="1275050" cy="1255829"/>
            </a:xfrm>
            <a:prstGeom prst="rect">
              <a:avLst/>
            </a:prstGeom>
            <a:noFill/>
            <a:ln w="3175">
              <a:solidFill>
                <a:schemeClr val="tx1"/>
              </a:solidFill>
              <a:miter lim="800000"/>
              <a:headEnd/>
              <a:tailEnd/>
            </a:ln>
            <a:effectLst>
              <a:outerShdw blurRad="50800" dist="50800" dir="2700000" algn="ctr" rotWithShape="0">
                <a:srgbClr val="000000">
                  <a:alpha val="43137"/>
                </a:srgbClr>
              </a:outerShdw>
            </a:effectLst>
            <a:extLst>
              <a:ext uri="{909E8E84-426E-40DD-AFC4-6F175D3DCCD1}">
                <a14:hiddenFill xmlns:a14="http://schemas.microsoft.com/office/drawing/2010/main">
                  <a:solidFill>
                    <a:schemeClr val="accent1"/>
                  </a:solidFill>
                </a14:hiddenFill>
              </a:ext>
            </a:extLst>
          </p:spPr>
        </p:pic>
        <p:pic>
          <p:nvPicPr>
            <p:cNvPr id="23" name="Picture 2"/>
            <p:cNvPicPr>
              <a:picLocks noChangeAspect="1"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a:xfrm>
              <a:off x="8672427" y="2411547"/>
              <a:ext cx="1549315" cy="1077119"/>
            </a:xfrm>
            <a:prstGeom prst="rect">
              <a:avLst/>
            </a:prstGeom>
          </p:spPr>
        </p:pic>
        <p:pic>
          <p:nvPicPr>
            <p:cNvPr id="24" name="Picture 6"/>
            <p:cNvPicPr>
              <a:picLocks noChangeAspect="1" noChangeArrowheads="1"/>
            </p:cNvPicPr>
            <p:nvPr/>
          </p:nvPicPr>
          <p:blipFill>
            <a:blip r:embed="rId14" cstate="email">
              <a:extLst>
                <a:ext uri="{28A0092B-C50C-407E-A947-70E740481C1C}">
                  <a14:useLocalDpi xmlns:a14="http://schemas.microsoft.com/office/drawing/2010/main" val="0"/>
                </a:ext>
              </a:extLst>
            </a:blip>
            <a:srcRect/>
            <a:stretch>
              <a:fillRect/>
            </a:stretch>
          </p:blipFill>
          <p:spPr bwMode="auto">
            <a:xfrm>
              <a:off x="9500075" y="5855685"/>
              <a:ext cx="1428799" cy="9004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Flèche vers le bas 24"/>
            <p:cNvSpPr/>
            <p:nvPr/>
          </p:nvSpPr>
          <p:spPr>
            <a:xfrm>
              <a:off x="10041722" y="5256619"/>
              <a:ext cx="360040" cy="4660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6" name="Picture 3" descr="\\Drscz-mcrlwf01v\egi\99-IMPORT_EXPORT_TEMP\MME MOLLE\GEOVISU\BalardImagerie.png"/>
            <p:cNvPicPr>
              <a:picLocks noChangeAspect="1" noChangeArrowheads="1"/>
            </p:cNvPicPr>
            <p:nvPr/>
          </p:nvPicPr>
          <p:blipFill>
            <a:blip r:embed="rId15" cstate="email">
              <a:extLst>
                <a:ext uri="{28A0092B-C50C-407E-A947-70E740481C1C}">
                  <a14:useLocalDpi xmlns:a14="http://schemas.microsoft.com/office/drawing/2010/main" val="0"/>
                </a:ext>
              </a:extLst>
            </a:blip>
            <a:srcRect/>
            <a:stretch>
              <a:fillRect/>
            </a:stretch>
          </p:blipFill>
          <p:spPr bwMode="auto">
            <a:xfrm>
              <a:off x="10077175" y="3362863"/>
              <a:ext cx="1785478" cy="1115924"/>
            </a:xfrm>
            <a:prstGeom prst="rect">
              <a:avLst/>
            </a:prstGeom>
            <a:noFill/>
            <a:effectLst>
              <a:glow rad="139700">
                <a:schemeClr val="bg1">
                  <a:lumMod val="50000"/>
                  <a:alpha val="40000"/>
                </a:schemeClr>
              </a:glow>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grpSp>
        <p:nvGrpSpPr>
          <p:cNvPr id="29" name="Groupe 28"/>
          <p:cNvGrpSpPr/>
          <p:nvPr/>
        </p:nvGrpSpPr>
        <p:grpSpPr>
          <a:xfrm>
            <a:off x="4223792" y="1776581"/>
            <a:ext cx="3447249" cy="4904055"/>
            <a:chOff x="4663932" y="1776581"/>
            <a:chExt cx="3447249" cy="4904055"/>
          </a:xfrm>
        </p:grpSpPr>
        <p:pic>
          <p:nvPicPr>
            <p:cNvPr id="3" name="Picture 16" descr="Dam"/>
            <p:cNvPicPr>
              <a:picLocks noChangeAspect="1" noChangeArrowheads="1"/>
            </p:cNvPicPr>
            <p:nvPr/>
          </p:nvPicPr>
          <p:blipFill>
            <a:blip r:embed="rId16" cstate="email">
              <a:clrChange>
                <a:clrFrom>
                  <a:srgbClr val="BEE8FF"/>
                </a:clrFrom>
                <a:clrTo>
                  <a:srgbClr val="BEE8FF">
                    <a:alpha val="0"/>
                  </a:srgbClr>
                </a:clrTo>
              </a:clrChange>
              <a:extLst>
                <a:ext uri="{28A0092B-C50C-407E-A947-70E740481C1C}">
                  <a14:useLocalDpi xmlns:a14="http://schemas.microsoft.com/office/drawing/2010/main" val="0"/>
                </a:ext>
              </a:extLst>
            </a:blip>
            <a:srcRect/>
            <a:stretch>
              <a:fillRect/>
            </a:stretch>
          </p:blipFill>
          <p:spPr bwMode="auto">
            <a:xfrm>
              <a:off x="5653829" y="5990356"/>
              <a:ext cx="1784082" cy="690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p:cNvPicPr>
              <a:picLocks noChangeAspect="1" noChangeArrowheads="1"/>
            </p:cNvPicPr>
            <p:nvPr/>
          </p:nvPicPr>
          <p:blipFill>
            <a:blip r:embed="rId17"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52282" y="5436511"/>
              <a:ext cx="1023844" cy="4871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descr="http://typhoon.starstreak.net/common/AG/images/ss-cutout.jpg"/>
            <p:cNvPicPr>
              <a:picLocks noChangeAspect="1" noChangeArrowheads="1"/>
            </p:cNvPicPr>
            <p:nvPr/>
          </p:nvPicPr>
          <p:blipFill>
            <a:blip r:embed="rId18" cstate="email">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6498423" y="5441063"/>
              <a:ext cx="1612758" cy="8388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descr="tempDTED"/>
            <p:cNvPicPr>
              <a:picLocks noChangeAspect="1" noChangeArrowheads="1"/>
            </p:cNvPicPr>
            <p:nvPr/>
          </p:nvPicPr>
          <p:blipFill>
            <a:blip r:embed="rId19" cstate="email">
              <a:extLst>
                <a:ext uri="{28A0092B-C50C-407E-A947-70E740481C1C}">
                  <a14:useLocalDpi xmlns:a14="http://schemas.microsoft.com/office/drawing/2010/main" val="0"/>
                </a:ext>
              </a:extLst>
            </a:blip>
            <a:srcRect/>
            <a:stretch>
              <a:fillRect/>
            </a:stretch>
          </p:blipFill>
          <p:spPr bwMode="auto">
            <a:xfrm>
              <a:off x="4680836" y="1776581"/>
              <a:ext cx="2021870" cy="1080120"/>
            </a:xfrm>
            <a:prstGeom prst="rect">
              <a:avLst/>
            </a:prstGeom>
            <a:noFill/>
            <a:ln w="3175">
              <a:solidFill>
                <a:schemeClr val="tx1"/>
              </a:solidFill>
              <a:miter lim="800000"/>
              <a:headEnd/>
              <a:tailEnd/>
            </a:ln>
            <a:effectLst>
              <a:outerShdw blurRad="50800" dist="50800" dir="2700000" algn="ctr" rotWithShape="0">
                <a:srgbClr val="000000">
                  <a:alpha val="43137"/>
                </a:srgbClr>
              </a:outerShdw>
            </a:effectLst>
            <a:extLst>
              <a:ext uri="{909E8E84-426E-40DD-AFC4-6F175D3DCCD1}">
                <a14:hiddenFill xmlns:a14="http://schemas.microsoft.com/office/drawing/2010/main">
                  <a:solidFill>
                    <a:srgbClr val="FFFFFF"/>
                  </a:solidFill>
                </a14:hiddenFill>
              </a:ext>
            </a:extLst>
          </p:spPr>
        </p:pic>
        <p:pic>
          <p:nvPicPr>
            <p:cNvPr id="9" name="Picture 7"/>
            <p:cNvPicPr>
              <a:picLocks noChangeAspect="1" noChangeArrowheads="1"/>
            </p:cNvPicPr>
            <p:nvPr/>
          </p:nvPicPr>
          <p:blipFill>
            <a:blip r:embed="rId20" cstate="email">
              <a:extLst>
                <a:ext uri="{28A0092B-C50C-407E-A947-70E740481C1C}">
                  <a14:useLocalDpi xmlns:a14="http://schemas.microsoft.com/office/drawing/2010/main" val="0"/>
                </a:ext>
              </a:extLst>
            </a:blip>
            <a:srcRect/>
            <a:stretch>
              <a:fillRect/>
            </a:stretch>
          </p:blipFill>
          <p:spPr bwMode="auto">
            <a:xfrm>
              <a:off x="6575952" y="4217725"/>
              <a:ext cx="1420081" cy="840215"/>
            </a:xfrm>
            <a:prstGeom prst="rect">
              <a:avLst/>
            </a:prstGeom>
            <a:noFill/>
            <a:ln>
              <a:noFill/>
            </a:ln>
            <a:effectLst>
              <a:outerShdw blurRad="50800"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21" cstate="email">
              <a:clrChange>
                <a:clrFrom>
                  <a:srgbClr val="000000"/>
                </a:clrFrom>
                <a:clrTo>
                  <a:srgbClr val="000000">
                    <a:alpha val="0"/>
                  </a:srgbClr>
                </a:clrTo>
              </a:clrChange>
              <a:lum bright="30000" contrast="42000"/>
              <a:extLst>
                <a:ext uri="{28A0092B-C50C-407E-A947-70E740481C1C}">
                  <a14:useLocalDpi xmlns:a14="http://schemas.microsoft.com/office/drawing/2010/main" val="0"/>
                </a:ext>
              </a:extLst>
            </a:blip>
            <a:srcRect/>
            <a:stretch>
              <a:fillRect/>
            </a:stretch>
          </p:blipFill>
          <p:spPr bwMode="auto">
            <a:xfrm>
              <a:off x="4663932" y="3904893"/>
              <a:ext cx="1558195" cy="1025541"/>
            </a:xfrm>
            <a:prstGeom prst="rect">
              <a:avLst/>
            </a:prstGeom>
            <a:noFill/>
            <a:ln>
              <a:noFill/>
            </a:ln>
            <a:effectLst>
              <a:outerShdw blurRad="50800"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FF3300"/>
                  </a:solidFill>
                  <a:miter lim="800000"/>
                  <a:headEnd/>
                  <a:tailEnd/>
                </a14:hiddenLine>
              </a:ext>
            </a:extLst>
          </p:spPr>
        </p:pic>
        <p:pic>
          <p:nvPicPr>
            <p:cNvPr id="12" name="Picture 2"/>
            <p:cNvPicPr>
              <a:picLocks noChangeAspect="1" noChangeArrowheads="1"/>
            </p:cNvPicPr>
            <p:nvPr/>
          </p:nvPicPr>
          <p:blipFill>
            <a:blip r:embed="rId22" cstate="email">
              <a:extLst>
                <a:ext uri="{28A0092B-C50C-407E-A947-70E740481C1C}">
                  <a14:useLocalDpi xmlns:a14="http://schemas.microsoft.com/office/drawing/2010/main" val="0"/>
                </a:ext>
              </a:extLst>
            </a:blip>
            <a:srcRect/>
            <a:stretch>
              <a:fillRect/>
            </a:stretch>
          </p:blipFill>
          <p:spPr bwMode="auto">
            <a:xfrm>
              <a:off x="5986862" y="2620260"/>
              <a:ext cx="2024243" cy="1438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Flèche vers le bas 19"/>
            <p:cNvSpPr/>
            <p:nvPr/>
          </p:nvSpPr>
          <p:spPr>
            <a:xfrm>
              <a:off x="6168719" y="5157201"/>
              <a:ext cx="360040" cy="4660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7" name="Picture 2"/>
            <p:cNvPicPr>
              <a:picLocks noChangeAspect="1" noChangeArrowheads="1"/>
            </p:cNvPicPr>
            <p:nvPr/>
          </p:nvPicPr>
          <p:blipFill rotWithShape="1">
            <a:blip r:embed="rId23" cstate="email">
              <a:extLst>
                <a:ext uri="{28A0092B-C50C-407E-A947-70E740481C1C}">
                  <a14:useLocalDpi xmlns:a14="http://schemas.microsoft.com/office/drawing/2010/main" val="0"/>
                </a:ext>
              </a:extLst>
            </a:blip>
            <a:srcRect/>
            <a:stretch/>
          </p:blipFill>
          <p:spPr bwMode="auto">
            <a:xfrm>
              <a:off x="4853890" y="5991850"/>
              <a:ext cx="678049" cy="601689"/>
            </a:xfrm>
            <a:prstGeom prst="rect">
              <a:avLst/>
            </a:prstGeom>
            <a:noFill/>
            <a:ln>
              <a:noFill/>
            </a:ln>
            <a:effectLst>
              <a:glow rad="101600">
                <a:schemeClr val="tx1">
                  <a:lumMod val="65000"/>
                  <a:lumOff val="35000"/>
                  <a:alpha val="60000"/>
                </a:schemeClr>
              </a:glow>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 name="Picture 32"/>
            <p:cNvPicPr>
              <a:picLocks noChangeAspect="1" noChangeArrowheads="1"/>
            </p:cNvPicPr>
            <p:nvPr/>
          </p:nvPicPr>
          <p:blipFill>
            <a:blip r:embed="rId24" cstate="email">
              <a:extLst>
                <a:ext uri="{28A0092B-C50C-407E-A947-70E740481C1C}">
                  <a14:useLocalDpi xmlns:a14="http://schemas.microsoft.com/office/drawing/2010/main" val="0"/>
                </a:ext>
              </a:extLst>
            </a:blip>
            <a:srcRect/>
            <a:stretch>
              <a:fillRect/>
            </a:stretch>
          </p:blipFill>
          <p:spPr bwMode="auto">
            <a:xfrm>
              <a:off x="5959090" y="5537673"/>
              <a:ext cx="982397" cy="642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5" name="ZoneTexte 34"/>
          <p:cNvSpPr txBox="1"/>
          <p:nvPr/>
        </p:nvSpPr>
        <p:spPr>
          <a:xfrm>
            <a:off x="234106" y="941263"/>
            <a:ext cx="3655635" cy="677084"/>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182858" tIns="91428" rIns="182858" bIns="91428" anchor="ctr">
            <a:spAutoFit/>
          </a:bodyPr>
          <a:lstStyle>
            <a:defPPr>
              <a:defRPr lang="fr-FR"/>
            </a:defPPr>
            <a:lvl1pPr algn="ctr">
              <a:defRPr sz="2400">
                <a:solidFill>
                  <a:schemeClr val="bg1"/>
                </a:solidFill>
                <a:effectLst>
                  <a:glow rad="101600">
                    <a:schemeClr val="tx1">
                      <a:alpha val="40000"/>
                    </a:schemeClr>
                  </a:glow>
                  <a:outerShdw blurRad="38100" dist="38100" dir="2700000" algn="tl">
                    <a:srgbClr val="000000">
                      <a:alpha val="43137"/>
                    </a:srgbClr>
                  </a:outerShdw>
                </a:effectLst>
                <a:latin typeface="Garamond" pitchFamily="18" charset="0"/>
              </a:defRPr>
            </a:lvl1pPr>
          </a:lstStyle>
          <a:p>
            <a:r>
              <a:rPr lang="fr-FR" sz="3200" dirty="0">
                <a:ln>
                  <a:solidFill>
                    <a:schemeClr val="tx2"/>
                  </a:solidFill>
                </a:ln>
                <a:solidFill>
                  <a:schemeClr val="tx2"/>
                </a:solidFill>
                <a:effectLst/>
              </a:rPr>
              <a:t>Carte du combattant</a:t>
            </a:r>
          </a:p>
        </p:txBody>
      </p:sp>
      <p:sp>
        <p:nvSpPr>
          <p:cNvPr id="36" name="ZoneTexte 35"/>
          <p:cNvSpPr txBox="1"/>
          <p:nvPr/>
        </p:nvSpPr>
        <p:spPr>
          <a:xfrm>
            <a:off x="3791744" y="951716"/>
            <a:ext cx="4166802" cy="677084"/>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182858" tIns="91428" rIns="182858" bIns="91428" anchor="ctr">
            <a:spAutoFit/>
          </a:bodyPr>
          <a:lstStyle>
            <a:defPPr>
              <a:defRPr lang="fr-FR"/>
            </a:defPPr>
            <a:lvl1pPr algn="ctr">
              <a:defRPr sz="3200">
                <a:ln>
                  <a:solidFill>
                    <a:schemeClr val="tx2"/>
                  </a:solidFill>
                </a:ln>
                <a:solidFill>
                  <a:schemeClr val="tx2"/>
                </a:solidFill>
                <a:effectLst/>
                <a:latin typeface="Garamond" pitchFamily="18" charset="0"/>
              </a:defRPr>
            </a:lvl1pPr>
          </a:lstStyle>
          <a:p>
            <a:r>
              <a:rPr lang="fr-FR" dirty="0"/>
              <a:t>Données pour systèmes</a:t>
            </a:r>
          </a:p>
        </p:txBody>
      </p:sp>
      <p:sp>
        <p:nvSpPr>
          <p:cNvPr id="37" name="ZoneTexte 36"/>
          <p:cNvSpPr txBox="1"/>
          <p:nvPr/>
        </p:nvSpPr>
        <p:spPr>
          <a:xfrm>
            <a:off x="7590381" y="944724"/>
            <a:ext cx="3676347" cy="677084"/>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182858" tIns="91428" rIns="182858" bIns="91428" anchor="ctr">
            <a:spAutoFit/>
          </a:bodyPr>
          <a:lstStyle>
            <a:defPPr>
              <a:defRPr lang="fr-FR"/>
            </a:defPPr>
            <a:lvl1pPr algn="ctr">
              <a:defRPr sz="3200">
                <a:ln>
                  <a:solidFill>
                    <a:schemeClr val="tx2"/>
                  </a:solidFill>
                </a:ln>
                <a:solidFill>
                  <a:schemeClr val="tx2"/>
                </a:solidFill>
                <a:effectLst/>
                <a:latin typeface="Garamond" pitchFamily="18" charset="0"/>
              </a:defRPr>
            </a:lvl1pPr>
          </a:lstStyle>
          <a:p>
            <a:r>
              <a:rPr lang="fr-FR" dirty="0"/>
              <a:t>Flux d’informations</a:t>
            </a:r>
          </a:p>
        </p:txBody>
      </p:sp>
      <p:sp>
        <p:nvSpPr>
          <p:cNvPr id="38" name="Rectangle 37"/>
          <p:cNvSpPr/>
          <p:nvPr/>
        </p:nvSpPr>
        <p:spPr>
          <a:xfrm rot="5400000">
            <a:off x="8823712" y="3825146"/>
            <a:ext cx="5696374" cy="369332"/>
          </a:xfrm>
          <a:prstGeom prst="rect">
            <a:avLst/>
          </a:prstGeom>
        </p:spPr>
        <p:txBody>
          <a:bodyPr wrap="square">
            <a:spAutoFit/>
          </a:bodyPr>
          <a:lstStyle/>
          <a:p>
            <a:r>
              <a:rPr lang="fr-FR" dirty="0" smtClean="0">
                <a:solidFill>
                  <a:schemeClr val="bg1"/>
                </a:solidFill>
              </a:rPr>
              <a:t>L’EGI, </a:t>
            </a:r>
            <a:r>
              <a:rPr lang="fr-FR" dirty="0">
                <a:solidFill>
                  <a:schemeClr val="bg1"/>
                </a:solidFill>
              </a:rPr>
              <a:t>centre militaire directeur de la géographie</a:t>
            </a:r>
          </a:p>
        </p:txBody>
      </p:sp>
      <p:sp>
        <p:nvSpPr>
          <p:cNvPr id="39" name="ZoneTexte 38"/>
          <p:cNvSpPr txBox="1"/>
          <p:nvPr/>
        </p:nvSpPr>
        <p:spPr>
          <a:xfrm>
            <a:off x="157716" y="508151"/>
            <a:ext cx="10956540" cy="600164"/>
          </a:xfrm>
          <a:prstGeom prst="rect">
            <a:avLst/>
          </a:prstGeom>
          <a:noFill/>
        </p:spPr>
        <p:txBody>
          <a:bodyPr wrap="square" rtlCol="0">
            <a:spAutoFit/>
          </a:bodyPr>
          <a:lstStyle/>
          <a:p>
            <a:pPr algn="ctr"/>
            <a:r>
              <a:rPr lang="fr-FR" sz="3300" b="1" dirty="0" smtClean="0">
                <a:solidFill>
                  <a:schemeClr val="tx2"/>
                </a:solidFill>
                <a:effectLst>
                  <a:outerShdw blurRad="38100" dist="38100" dir="2700000" algn="tl">
                    <a:srgbClr val="000000">
                      <a:alpha val="43137"/>
                    </a:srgbClr>
                  </a:outerShdw>
                </a:effectLst>
                <a:latin typeface="Garamond" panose="02020404030301010803" pitchFamily="18" charset="0"/>
                <a:ea typeface="+mj-ea"/>
                <a:cs typeface="+mj-cs"/>
              </a:rPr>
              <a:t>RÉPONDRE À </a:t>
            </a:r>
            <a:r>
              <a:rPr lang="fr-FR" sz="3300" b="1" dirty="0">
                <a:solidFill>
                  <a:schemeClr val="tx2"/>
                </a:solidFill>
                <a:effectLst>
                  <a:outerShdw blurRad="38100" dist="38100" dir="2700000" algn="tl">
                    <a:srgbClr val="000000">
                      <a:alpha val="43137"/>
                    </a:srgbClr>
                  </a:outerShdw>
                </a:effectLst>
                <a:latin typeface="Garamond" panose="02020404030301010803" pitchFamily="18" charset="0"/>
                <a:ea typeface="+mj-ea"/>
                <a:cs typeface="+mj-cs"/>
              </a:rPr>
              <a:t>DES BESOINS </a:t>
            </a:r>
            <a:r>
              <a:rPr lang="fr-FR" sz="3300" b="1" dirty="0" smtClean="0">
                <a:solidFill>
                  <a:schemeClr val="tx2"/>
                </a:solidFill>
                <a:effectLst>
                  <a:outerShdw blurRad="38100" dist="38100" dir="2700000" algn="tl">
                    <a:srgbClr val="000000">
                      <a:alpha val="43137"/>
                    </a:srgbClr>
                  </a:outerShdw>
                </a:effectLst>
                <a:latin typeface="Garamond" panose="02020404030301010803" pitchFamily="18" charset="0"/>
                <a:ea typeface="+mj-ea"/>
                <a:cs typeface="+mj-cs"/>
              </a:rPr>
              <a:t>VARIÉS</a:t>
            </a:r>
            <a:endParaRPr lang="fr-FR" sz="3300" b="1" dirty="0">
              <a:solidFill>
                <a:schemeClr val="tx2"/>
              </a:solidFill>
              <a:effectLst>
                <a:outerShdw blurRad="38100" dist="38100" dir="2700000" algn="tl">
                  <a:srgbClr val="000000">
                    <a:alpha val="43137"/>
                  </a:srgbClr>
                </a:outerShdw>
              </a:effectLst>
              <a:latin typeface="Garamond" panose="02020404030301010803" pitchFamily="18" charset="0"/>
              <a:ea typeface="+mj-ea"/>
              <a:cs typeface="+mj-cs"/>
            </a:endParaRPr>
          </a:p>
        </p:txBody>
      </p:sp>
    </p:spTree>
    <p:extLst>
      <p:ext uri="{BB962C8B-B14F-4D97-AF65-F5344CB8AC3E}">
        <p14:creationId xmlns:p14="http://schemas.microsoft.com/office/powerpoint/2010/main" val="35138229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clrChange>
              <a:clrFrom>
                <a:srgbClr val="0A0A0A"/>
              </a:clrFrom>
              <a:clrTo>
                <a:srgbClr val="0A0A0A">
                  <a:alpha val="0"/>
                </a:srgbClr>
              </a:clrTo>
            </a:clrChange>
            <a:extLst>
              <a:ext uri="{28A0092B-C50C-407E-A947-70E740481C1C}">
                <a14:useLocalDpi xmlns:a14="http://schemas.microsoft.com/office/drawing/2010/main" val="0"/>
              </a:ext>
            </a:extLst>
          </a:blip>
          <a:stretch>
            <a:fillRect/>
          </a:stretch>
        </p:blipFill>
        <p:spPr>
          <a:xfrm>
            <a:off x="5663298" y="4248222"/>
            <a:ext cx="1966324" cy="1994214"/>
          </a:xfrm>
          <a:prstGeom prst="roundRect">
            <a:avLst>
              <a:gd name="adj" fmla="val 16667"/>
            </a:avLst>
          </a:prstGeom>
          <a:solidFill>
            <a:schemeClr val="bg1"/>
          </a:soli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2" name="Image 21"/>
          <p:cNvPicPr>
            <a:picLocks noChangeAspect="1"/>
          </p:cNvPicPr>
          <p:nvPr/>
        </p:nvPicPr>
        <p:blipFill rotWithShape="1">
          <a:blip r:embed="rId3" cstate="print">
            <a:clrChange>
              <a:clrFrom>
                <a:srgbClr val="0A0A0A"/>
              </a:clrFrom>
              <a:clrTo>
                <a:srgbClr val="0A0A0A">
                  <a:alpha val="0"/>
                </a:srgbClr>
              </a:clrTo>
            </a:clrChange>
            <a:extLst>
              <a:ext uri="{28A0092B-C50C-407E-A947-70E740481C1C}">
                <a14:useLocalDpi xmlns:a14="http://schemas.microsoft.com/office/drawing/2010/main" val="0"/>
              </a:ext>
            </a:extLst>
          </a:blip>
          <a:srcRect/>
          <a:stretch/>
        </p:blipFill>
        <p:spPr>
          <a:xfrm>
            <a:off x="2425614" y="2538346"/>
            <a:ext cx="3159308" cy="1828257"/>
          </a:xfrm>
          <a:prstGeom prst="roundRect">
            <a:avLst>
              <a:gd name="adj" fmla="val 16667"/>
            </a:avLst>
          </a:prstGeom>
          <a:solidFill>
            <a:schemeClr val="bg1"/>
          </a:soli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Image 4"/>
          <p:cNvPicPr>
            <a:picLocks noChangeAspect="1"/>
          </p:cNvPicPr>
          <p:nvPr/>
        </p:nvPicPr>
        <p:blipFill rotWithShape="1">
          <a:blip r:embed="rId4" cstate="print">
            <a:clrChange>
              <a:clrFrom>
                <a:srgbClr val="0A0A0A"/>
              </a:clrFrom>
              <a:clrTo>
                <a:srgbClr val="0A0A0A">
                  <a:alpha val="0"/>
                </a:srgbClr>
              </a:clrTo>
            </a:clrChange>
            <a:extLst>
              <a:ext uri="{28A0092B-C50C-407E-A947-70E740481C1C}">
                <a14:useLocalDpi xmlns:a14="http://schemas.microsoft.com/office/drawing/2010/main" val="0"/>
              </a:ext>
            </a:extLst>
          </a:blip>
          <a:srcRect t="4503"/>
          <a:stretch/>
        </p:blipFill>
        <p:spPr>
          <a:xfrm>
            <a:off x="262453" y="2832207"/>
            <a:ext cx="2054566" cy="2172534"/>
          </a:xfrm>
          <a:prstGeom prst="roundRect">
            <a:avLst>
              <a:gd name="adj" fmla="val 16667"/>
            </a:avLst>
          </a:prstGeom>
          <a:solidFill>
            <a:schemeClr val="bg1"/>
          </a:soli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 name="Image 1"/>
          <p:cNvPicPr>
            <a:picLocks noChangeAspect="1"/>
          </p:cNvPicPr>
          <p:nvPr/>
        </p:nvPicPr>
        <p:blipFill>
          <a:blip r:embed="rId5" cstate="screen">
            <a:clrChange>
              <a:clrFrom>
                <a:srgbClr val="0A0A0A"/>
              </a:clrFrom>
              <a:clrTo>
                <a:srgbClr val="0A0A0A">
                  <a:alpha val="0"/>
                </a:srgbClr>
              </a:clrTo>
            </a:clrChange>
            <a:extLst>
              <a:ext uri="{28A0092B-C50C-407E-A947-70E740481C1C}">
                <a14:useLocalDpi xmlns:a14="http://schemas.microsoft.com/office/drawing/2010/main" val="0"/>
              </a:ext>
            </a:extLst>
          </a:blip>
          <a:stretch>
            <a:fillRect/>
          </a:stretch>
        </p:blipFill>
        <p:spPr>
          <a:xfrm>
            <a:off x="6863438" y="1083015"/>
            <a:ext cx="3485583" cy="1913937"/>
          </a:xfrm>
          <a:prstGeom prst="roundRect">
            <a:avLst>
              <a:gd name="adj" fmla="val 16667"/>
            </a:avLst>
          </a:prstGeom>
          <a:solidFill>
            <a:schemeClr val="bg1"/>
          </a:soli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Google Shape;529;p45"/>
          <p:cNvPicPr preferRelativeResize="0">
            <a:picLocks noChangeAspect="1"/>
          </p:cNvPicPr>
          <p:nvPr/>
        </p:nvPicPr>
        <p:blipFill rotWithShape="1">
          <a:blip r:embed="rId6" cstate="email">
            <a:clrChange>
              <a:clrFrom>
                <a:srgbClr val="0A0A0A"/>
              </a:clrFrom>
              <a:clrTo>
                <a:srgbClr val="0A0A0A">
                  <a:alpha val="0"/>
                </a:srgbClr>
              </a:clrTo>
            </a:clrChange>
            <a:extLst>
              <a:ext uri="{28A0092B-C50C-407E-A947-70E740481C1C}">
                <a14:useLocalDpi xmlns:a14="http://schemas.microsoft.com/office/drawing/2010/main" val="0"/>
              </a:ext>
            </a:extLst>
          </a:blip>
          <a:srcRect l="582" t="1316" r="759" b="1160"/>
          <a:stretch/>
        </p:blipFill>
        <p:spPr>
          <a:xfrm>
            <a:off x="803412" y="4893247"/>
            <a:ext cx="3515919" cy="1448288"/>
          </a:xfrm>
          <a:prstGeom prst="roundRect">
            <a:avLst>
              <a:gd name="adj" fmla="val 16667"/>
            </a:avLst>
          </a:prstGeom>
          <a:solidFill>
            <a:schemeClr val="bg1"/>
          </a:soli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8" name="Image 17"/>
          <p:cNvPicPr>
            <a:picLocks noChangeAspect="1"/>
          </p:cNvPicPr>
          <p:nvPr/>
        </p:nvPicPr>
        <p:blipFill>
          <a:blip r:embed="rId7" cstate="print">
            <a:clrChange>
              <a:clrFrom>
                <a:srgbClr val="0A0A0A"/>
              </a:clrFrom>
              <a:clrTo>
                <a:srgbClr val="0A0A0A">
                  <a:alpha val="0"/>
                </a:srgbClr>
              </a:clrTo>
            </a:clrChange>
            <a:extLst>
              <a:ext uri="{28A0092B-C50C-407E-A947-70E740481C1C}">
                <a14:useLocalDpi xmlns:a14="http://schemas.microsoft.com/office/drawing/2010/main" val="0"/>
              </a:ext>
            </a:extLst>
          </a:blip>
          <a:stretch>
            <a:fillRect/>
          </a:stretch>
        </p:blipFill>
        <p:spPr>
          <a:xfrm>
            <a:off x="593812" y="1165918"/>
            <a:ext cx="2607837" cy="1831034"/>
          </a:xfrm>
          <a:prstGeom prst="roundRect">
            <a:avLst>
              <a:gd name="adj" fmla="val 16667"/>
            </a:avLst>
          </a:prstGeom>
          <a:solidFill>
            <a:schemeClr val="bg1"/>
          </a:soli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9" name="Image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98375" y="1163020"/>
            <a:ext cx="3270152" cy="160741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 name="Imag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59380" y="4689752"/>
            <a:ext cx="2545368" cy="20902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1" name="Image 20"/>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5525980" y="2558050"/>
            <a:ext cx="2954873" cy="170552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Image 6"/>
          <p:cNvPicPr>
            <a:picLocks noChangeAspect="1"/>
          </p:cNvPicPr>
          <p:nvPr/>
        </p:nvPicPr>
        <p:blipFill rotWithShape="1">
          <a:blip r:embed="rId11" cstate="print">
            <a:clrChange>
              <a:clrFrom>
                <a:srgbClr val="0A0A0A"/>
              </a:clrFrom>
              <a:clrTo>
                <a:srgbClr val="0A0A0A">
                  <a:alpha val="0"/>
                </a:srgbClr>
              </a:clrTo>
            </a:clrChange>
            <a:extLst>
              <a:ext uri="{28A0092B-C50C-407E-A947-70E740481C1C}">
                <a14:useLocalDpi xmlns:a14="http://schemas.microsoft.com/office/drawing/2010/main" val="0"/>
              </a:ext>
            </a:extLst>
          </a:blip>
          <a:srcRect/>
          <a:stretch/>
        </p:blipFill>
        <p:spPr>
          <a:xfrm>
            <a:off x="3852522" y="4335415"/>
            <a:ext cx="2027897" cy="2036175"/>
          </a:xfrm>
          <a:prstGeom prst="roundRect">
            <a:avLst>
              <a:gd name="adj" fmla="val 16667"/>
            </a:avLst>
          </a:prstGeom>
          <a:solidFill>
            <a:schemeClr val="bg1"/>
          </a:soli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Image 7"/>
          <p:cNvPicPr>
            <a:picLocks noChangeAspect="1"/>
          </p:cNvPicPr>
          <p:nvPr/>
        </p:nvPicPr>
        <p:blipFill rotWithShape="1">
          <a:blip r:embed="rId12" cstate="print">
            <a:clrChange>
              <a:clrFrom>
                <a:srgbClr val="0A0A0A"/>
              </a:clrFrom>
              <a:clrTo>
                <a:srgbClr val="0A0A0A">
                  <a:alpha val="0"/>
                </a:srgbClr>
              </a:clrTo>
            </a:clrChange>
            <a:extLst>
              <a:ext uri="{28A0092B-C50C-407E-A947-70E740481C1C}">
                <a14:useLocalDpi xmlns:a14="http://schemas.microsoft.com/office/drawing/2010/main" val="0"/>
              </a:ext>
            </a:extLst>
          </a:blip>
          <a:srcRect/>
          <a:stretch/>
        </p:blipFill>
        <p:spPr>
          <a:xfrm>
            <a:off x="8480853" y="2639105"/>
            <a:ext cx="2248898" cy="2248898"/>
          </a:xfrm>
          <a:prstGeom prst="roundRect">
            <a:avLst>
              <a:gd name="adj" fmla="val 16667"/>
            </a:avLst>
          </a:prstGeom>
          <a:solidFill>
            <a:schemeClr val="bg1"/>
          </a:soli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6" name="Rectangle 15"/>
          <p:cNvSpPr/>
          <p:nvPr/>
        </p:nvSpPr>
        <p:spPr>
          <a:xfrm rot="5400000">
            <a:off x="8823712" y="3825146"/>
            <a:ext cx="5696374" cy="369332"/>
          </a:xfrm>
          <a:prstGeom prst="rect">
            <a:avLst/>
          </a:prstGeom>
        </p:spPr>
        <p:txBody>
          <a:bodyPr wrap="square">
            <a:spAutoFit/>
          </a:bodyPr>
          <a:lstStyle/>
          <a:p>
            <a:r>
              <a:rPr lang="fr-FR" dirty="0" smtClean="0">
                <a:solidFill>
                  <a:schemeClr val="bg1"/>
                </a:solidFill>
              </a:rPr>
              <a:t>L’EGI, </a:t>
            </a:r>
            <a:r>
              <a:rPr lang="fr-FR" dirty="0">
                <a:solidFill>
                  <a:schemeClr val="bg1"/>
                </a:solidFill>
              </a:rPr>
              <a:t>centre militaire directeur de la géographie</a:t>
            </a:r>
          </a:p>
        </p:txBody>
      </p:sp>
      <p:sp>
        <p:nvSpPr>
          <p:cNvPr id="17" name="ZoneTexte 16"/>
          <p:cNvSpPr txBox="1"/>
          <p:nvPr/>
        </p:nvSpPr>
        <p:spPr>
          <a:xfrm>
            <a:off x="157716" y="508151"/>
            <a:ext cx="10956540" cy="600164"/>
          </a:xfrm>
          <a:prstGeom prst="rect">
            <a:avLst/>
          </a:prstGeom>
          <a:solidFill>
            <a:schemeClr val="bg1"/>
          </a:solidFill>
        </p:spPr>
        <p:txBody>
          <a:bodyPr wrap="square" rtlCol="0">
            <a:spAutoFit/>
          </a:bodyPr>
          <a:lstStyle/>
          <a:p>
            <a:pPr algn="ctr"/>
            <a:r>
              <a:rPr lang="fr-FR" sz="3300" b="1" dirty="0" smtClean="0">
                <a:solidFill>
                  <a:schemeClr val="tx2"/>
                </a:solidFill>
                <a:effectLst>
                  <a:outerShdw blurRad="38100" dist="38100" dir="2700000" algn="tl">
                    <a:srgbClr val="000000">
                      <a:alpha val="43137"/>
                    </a:srgbClr>
                  </a:outerShdw>
                </a:effectLst>
                <a:latin typeface="Garamond" panose="02020404030301010803" pitchFamily="18" charset="0"/>
                <a:ea typeface="+mj-ea"/>
                <a:cs typeface="+mj-cs"/>
              </a:rPr>
              <a:t>RÉPONDRE À </a:t>
            </a:r>
            <a:r>
              <a:rPr lang="fr-FR" sz="3300" b="1" dirty="0">
                <a:solidFill>
                  <a:schemeClr val="tx2"/>
                </a:solidFill>
                <a:effectLst>
                  <a:outerShdw blurRad="38100" dist="38100" dir="2700000" algn="tl">
                    <a:srgbClr val="000000">
                      <a:alpha val="43137"/>
                    </a:srgbClr>
                  </a:outerShdw>
                </a:effectLst>
                <a:latin typeface="Garamond" panose="02020404030301010803" pitchFamily="18" charset="0"/>
                <a:ea typeface="+mj-ea"/>
                <a:cs typeface="+mj-cs"/>
              </a:rPr>
              <a:t>DES BESOINS </a:t>
            </a:r>
            <a:r>
              <a:rPr lang="fr-FR" sz="3300" b="1" dirty="0" smtClean="0">
                <a:solidFill>
                  <a:schemeClr val="tx2"/>
                </a:solidFill>
                <a:effectLst>
                  <a:outerShdw blurRad="38100" dist="38100" dir="2700000" algn="tl">
                    <a:srgbClr val="000000">
                      <a:alpha val="43137"/>
                    </a:srgbClr>
                  </a:outerShdw>
                </a:effectLst>
                <a:latin typeface="Garamond" panose="02020404030301010803" pitchFamily="18" charset="0"/>
                <a:ea typeface="+mj-ea"/>
                <a:cs typeface="+mj-cs"/>
              </a:rPr>
              <a:t>VARIÉS</a:t>
            </a:r>
            <a:endParaRPr lang="fr-FR" sz="3300" b="1" dirty="0">
              <a:solidFill>
                <a:schemeClr val="tx2"/>
              </a:solidFill>
              <a:effectLst>
                <a:outerShdw blurRad="38100" dist="38100" dir="2700000" algn="tl">
                  <a:srgbClr val="000000">
                    <a:alpha val="43137"/>
                  </a:srgbClr>
                </a:outerShdw>
              </a:effectLst>
              <a:latin typeface="Garamond" panose="02020404030301010803" pitchFamily="18" charset="0"/>
              <a:ea typeface="+mj-ea"/>
              <a:cs typeface="+mj-cs"/>
            </a:endParaRPr>
          </a:p>
        </p:txBody>
      </p:sp>
    </p:spTree>
    <p:extLst>
      <p:ext uri="{BB962C8B-B14F-4D97-AF65-F5344CB8AC3E}">
        <p14:creationId xmlns:p14="http://schemas.microsoft.com/office/powerpoint/2010/main" val="13710534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rot="5400000">
            <a:off x="8823712" y="3825146"/>
            <a:ext cx="5696374" cy="369332"/>
          </a:xfrm>
          <a:prstGeom prst="rect">
            <a:avLst/>
          </a:prstGeom>
        </p:spPr>
        <p:txBody>
          <a:bodyPr wrap="square">
            <a:spAutoFit/>
          </a:bodyPr>
          <a:lstStyle/>
          <a:p>
            <a:r>
              <a:rPr lang="fr-FR" dirty="0" smtClean="0">
                <a:solidFill>
                  <a:schemeClr val="bg1"/>
                </a:solidFill>
              </a:rPr>
              <a:t>L’EGI, </a:t>
            </a:r>
            <a:r>
              <a:rPr lang="fr-FR" dirty="0">
                <a:solidFill>
                  <a:schemeClr val="bg1"/>
                </a:solidFill>
              </a:rPr>
              <a:t>centre militaire directeur de la géographie</a:t>
            </a:r>
          </a:p>
        </p:txBody>
      </p:sp>
      <p:sp>
        <p:nvSpPr>
          <p:cNvPr id="5" name="ZoneTexte 4"/>
          <p:cNvSpPr txBox="1"/>
          <p:nvPr/>
        </p:nvSpPr>
        <p:spPr>
          <a:xfrm>
            <a:off x="1883532" y="561461"/>
            <a:ext cx="8388812" cy="600164"/>
          </a:xfrm>
          <a:prstGeom prst="rect">
            <a:avLst/>
          </a:prstGeom>
          <a:solidFill>
            <a:schemeClr val="bg1"/>
          </a:solidFill>
        </p:spPr>
        <p:txBody>
          <a:bodyPr wrap="square" rtlCol="0">
            <a:spAutoFit/>
          </a:bodyPr>
          <a:lstStyle/>
          <a:p>
            <a:pPr algn="ctr"/>
            <a:r>
              <a:rPr lang="fr-FR" sz="3300" b="1" dirty="0" smtClean="0">
                <a:solidFill>
                  <a:schemeClr val="tx2"/>
                </a:solidFill>
                <a:effectLst>
                  <a:outerShdw blurRad="38100" dist="38100" dir="2700000" algn="tl">
                    <a:srgbClr val="000000">
                      <a:alpha val="43137"/>
                    </a:srgbClr>
                  </a:outerShdw>
                </a:effectLst>
                <a:latin typeface="Garamond" panose="02020404030301010803" pitchFamily="18" charset="0"/>
                <a:ea typeface="+mj-ea"/>
                <a:cs typeface="+mj-cs"/>
              </a:rPr>
              <a:t>EXPERTISE TECHNIQUE</a:t>
            </a:r>
            <a:endParaRPr lang="fr-FR" sz="3300" b="1" dirty="0">
              <a:solidFill>
                <a:schemeClr val="tx2"/>
              </a:solidFill>
              <a:effectLst>
                <a:outerShdw blurRad="38100" dist="38100" dir="2700000" algn="tl">
                  <a:srgbClr val="000000">
                    <a:alpha val="43137"/>
                  </a:srgbClr>
                </a:outerShdw>
              </a:effectLst>
              <a:latin typeface="Garamond" panose="02020404030301010803" pitchFamily="18" charset="0"/>
              <a:ea typeface="+mj-ea"/>
              <a:cs typeface="+mj-cs"/>
            </a:endParaRPr>
          </a:p>
        </p:txBody>
      </p:sp>
      <p:pic>
        <p:nvPicPr>
          <p:cNvPr id="6" name="Image 5"/>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80509" y="1035006"/>
            <a:ext cx="3472272" cy="1959755"/>
          </a:xfrm>
          <a:prstGeom prst="rect">
            <a:avLst/>
          </a:prstGeom>
        </p:spPr>
      </p:pic>
      <p:pic>
        <p:nvPicPr>
          <p:cNvPr id="7" name="Image 6"/>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92870" y="3071642"/>
            <a:ext cx="3447550" cy="1946269"/>
          </a:xfrm>
          <a:prstGeom prst="rect">
            <a:avLst/>
          </a:prstGeom>
          <a:solidFill>
            <a:schemeClr val="bg1">
              <a:alpha val="60000"/>
            </a:schemeClr>
          </a:solidFill>
        </p:spPr>
      </p:pic>
      <p:pic>
        <p:nvPicPr>
          <p:cNvPr id="8" name="Image 7"/>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83342" y="5094792"/>
            <a:ext cx="3140266" cy="1763207"/>
          </a:xfrm>
          <a:prstGeom prst="rect">
            <a:avLst/>
          </a:prstGeom>
          <a:solidFill>
            <a:schemeClr val="bg1">
              <a:alpha val="65000"/>
            </a:schemeClr>
          </a:solidFill>
        </p:spPr>
      </p:pic>
      <p:sp>
        <p:nvSpPr>
          <p:cNvPr id="11" name="Espace réservé du contenu 2"/>
          <p:cNvSpPr txBox="1">
            <a:spLocks/>
          </p:cNvSpPr>
          <p:nvPr/>
        </p:nvSpPr>
        <p:spPr>
          <a:xfrm>
            <a:off x="214939" y="1664804"/>
            <a:ext cx="6678593" cy="1996304"/>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9388" lvl="1" indent="0">
              <a:buFont typeface="Arial" panose="020B0604020202020204" pitchFamily="34" charset="0"/>
              <a:buNone/>
            </a:pPr>
            <a:r>
              <a:rPr lang="fr-FR" b="1" dirty="0" smtClean="0">
                <a:solidFill>
                  <a:schemeClr val="tx2"/>
                </a:solidFill>
                <a:latin typeface="Garamond" panose="02020404030301010803" pitchFamily="18" charset="0"/>
              </a:rPr>
              <a:t>Appui </a:t>
            </a:r>
            <a:r>
              <a:rPr lang="fr-FR" dirty="0" smtClean="0">
                <a:solidFill>
                  <a:schemeClr val="tx2"/>
                </a:solidFill>
                <a:latin typeface="Garamond" panose="02020404030301010803" pitchFamily="18" charset="0"/>
              </a:rPr>
              <a:t>aux utilisateurs et expérimentateurs afin d’exploiter au mieux les données géographiques.</a:t>
            </a:r>
          </a:p>
          <a:p>
            <a:pPr marL="806450" lvl="2"/>
            <a:r>
              <a:rPr lang="fr-FR" sz="1800" dirty="0" smtClean="0">
                <a:solidFill>
                  <a:schemeClr val="tx2"/>
                </a:solidFill>
                <a:latin typeface="Garamond" panose="02020404030301010803" pitchFamily="18" charset="0"/>
              </a:rPr>
              <a:t>Analyse des données posant problème,</a:t>
            </a:r>
          </a:p>
          <a:p>
            <a:pPr marL="806450" lvl="2"/>
            <a:r>
              <a:rPr lang="fr-FR" sz="1800" dirty="0" smtClean="0">
                <a:solidFill>
                  <a:schemeClr val="tx2"/>
                </a:solidFill>
                <a:latin typeface="Garamond" panose="02020404030301010803" pitchFamily="18" charset="0"/>
              </a:rPr>
              <a:t>Contact avec les producteurs,</a:t>
            </a:r>
          </a:p>
          <a:p>
            <a:pPr marL="806450" lvl="2"/>
            <a:r>
              <a:rPr lang="fr-FR" sz="1800" dirty="0" smtClean="0">
                <a:solidFill>
                  <a:schemeClr val="tx2"/>
                </a:solidFill>
                <a:latin typeface="Garamond" panose="02020404030301010803" pitchFamily="18" charset="0"/>
              </a:rPr>
              <a:t>Pas à pas avec l’utilisateur,</a:t>
            </a:r>
          </a:p>
          <a:p>
            <a:pPr marL="806450" lvl="2"/>
            <a:r>
              <a:rPr lang="fr-FR" sz="1800" dirty="0" smtClean="0">
                <a:solidFill>
                  <a:schemeClr val="tx2"/>
                </a:solidFill>
                <a:latin typeface="Garamond" panose="02020404030301010803" pitchFamily="18" charset="0"/>
              </a:rPr>
              <a:t>Rédaction de fiche utilisateur.</a:t>
            </a:r>
            <a:endParaRPr lang="fr-FR" sz="1800" dirty="0">
              <a:solidFill>
                <a:schemeClr val="tx2"/>
              </a:solidFill>
              <a:latin typeface="Garamond" panose="02020404030301010803" pitchFamily="18" charset="0"/>
            </a:endParaRPr>
          </a:p>
        </p:txBody>
      </p:sp>
      <p:sp>
        <p:nvSpPr>
          <p:cNvPr id="12" name="Espace réservé du contenu 2"/>
          <p:cNvSpPr txBox="1">
            <a:spLocks/>
          </p:cNvSpPr>
          <p:nvPr/>
        </p:nvSpPr>
        <p:spPr>
          <a:xfrm>
            <a:off x="243873" y="3694159"/>
            <a:ext cx="7115027" cy="1643053"/>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9388" lvl="1" indent="0">
              <a:buNone/>
            </a:pPr>
            <a:r>
              <a:rPr lang="fr-FR" b="1" dirty="0" smtClean="0">
                <a:solidFill>
                  <a:schemeClr val="tx2"/>
                </a:solidFill>
                <a:latin typeface="Garamond" panose="02020404030301010803" pitchFamily="18" charset="0"/>
              </a:rPr>
              <a:t>Conseil</a:t>
            </a:r>
            <a:r>
              <a:rPr lang="fr-FR" dirty="0" smtClean="0">
                <a:solidFill>
                  <a:schemeClr val="tx2"/>
                </a:solidFill>
                <a:latin typeface="Garamond" panose="02020404030301010803" pitchFamily="18" charset="0"/>
              </a:rPr>
              <a:t> aux utilisateurs et expérimentateurs pour un meilleur emploi des produits.</a:t>
            </a:r>
          </a:p>
          <a:p>
            <a:pPr marL="806450" lvl="2"/>
            <a:r>
              <a:rPr lang="fr-FR" sz="1800" dirty="0" smtClean="0">
                <a:solidFill>
                  <a:schemeClr val="tx2"/>
                </a:solidFill>
                <a:latin typeface="Garamond" panose="02020404030301010803" pitchFamily="18" charset="0"/>
              </a:rPr>
              <a:t>Explication et diffusion des documents de référence,</a:t>
            </a:r>
          </a:p>
          <a:p>
            <a:pPr marL="806450" lvl="2"/>
            <a:r>
              <a:rPr lang="fr-FR" sz="1800" dirty="0" smtClean="0">
                <a:solidFill>
                  <a:schemeClr val="tx2"/>
                </a:solidFill>
                <a:latin typeface="Garamond" panose="02020404030301010803" pitchFamily="18" charset="0"/>
              </a:rPr>
              <a:t>Liaison avec les différents intervenants (DGA, industriel et utilisateur)</a:t>
            </a:r>
          </a:p>
        </p:txBody>
      </p:sp>
      <p:sp>
        <p:nvSpPr>
          <p:cNvPr id="15" name="ZoneTexte 14"/>
          <p:cNvSpPr txBox="1"/>
          <p:nvPr/>
        </p:nvSpPr>
        <p:spPr>
          <a:xfrm>
            <a:off x="2035932" y="713861"/>
            <a:ext cx="8388812" cy="600164"/>
          </a:xfrm>
          <a:prstGeom prst="rect">
            <a:avLst/>
          </a:prstGeom>
          <a:solidFill>
            <a:schemeClr val="bg1"/>
          </a:solidFill>
        </p:spPr>
        <p:txBody>
          <a:bodyPr wrap="square" rtlCol="0">
            <a:spAutoFit/>
          </a:bodyPr>
          <a:lstStyle/>
          <a:p>
            <a:pPr algn="ctr"/>
            <a:r>
              <a:rPr lang="fr-FR" sz="3300" b="1" dirty="0" smtClean="0">
                <a:solidFill>
                  <a:schemeClr val="tx2"/>
                </a:solidFill>
                <a:effectLst>
                  <a:outerShdw blurRad="38100" dist="38100" dir="2700000" algn="tl">
                    <a:srgbClr val="000000">
                      <a:alpha val="43137"/>
                    </a:srgbClr>
                  </a:outerShdw>
                </a:effectLst>
                <a:latin typeface="Garamond" panose="02020404030301010803" pitchFamily="18" charset="0"/>
                <a:ea typeface="+mj-ea"/>
                <a:cs typeface="+mj-cs"/>
              </a:rPr>
              <a:t>EXPERTISE TECHNIQUE</a:t>
            </a:r>
            <a:endParaRPr lang="fr-FR" sz="3300" b="1" dirty="0">
              <a:solidFill>
                <a:schemeClr val="tx2"/>
              </a:solidFill>
              <a:effectLst>
                <a:outerShdw blurRad="38100" dist="38100" dir="2700000" algn="tl">
                  <a:srgbClr val="000000">
                    <a:alpha val="43137"/>
                  </a:srgbClr>
                </a:outerShdw>
              </a:effectLst>
              <a:latin typeface="Garamond" panose="02020404030301010803" pitchFamily="18" charset="0"/>
              <a:ea typeface="+mj-ea"/>
              <a:cs typeface="+mj-cs"/>
            </a:endParaRPr>
          </a:p>
        </p:txBody>
      </p:sp>
    </p:spTree>
    <p:extLst>
      <p:ext uri="{BB962C8B-B14F-4D97-AF65-F5344CB8AC3E}">
        <p14:creationId xmlns:p14="http://schemas.microsoft.com/office/powerpoint/2010/main" val="38616709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e 13"/>
          <p:cNvGrpSpPr/>
          <p:nvPr/>
        </p:nvGrpSpPr>
        <p:grpSpPr>
          <a:xfrm>
            <a:off x="1307468" y="1881070"/>
            <a:ext cx="4712026" cy="4536262"/>
            <a:chOff x="6114417" y="2081757"/>
            <a:chExt cx="5036062" cy="4536262"/>
          </a:xfrm>
        </p:grpSpPr>
        <p:sp>
          <p:nvSpPr>
            <p:cNvPr id="2" name="Espace réservé du contenu 3"/>
            <p:cNvSpPr txBox="1">
              <a:spLocks/>
            </p:cNvSpPr>
            <p:nvPr/>
          </p:nvSpPr>
          <p:spPr>
            <a:xfrm>
              <a:off x="7032104" y="2081757"/>
              <a:ext cx="4118375" cy="4536262"/>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3200" dirty="0" smtClean="0">
                  <a:solidFill>
                    <a:schemeClr val="tx2"/>
                  </a:solidFill>
                  <a:effectLst>
                    <a:outerShdw blurRad="38100" dist="38100" dir="2700000" algn="tl">
                      <a:srgbClr val="000000">
                        <a:alpha val="43137"/>
                      </a:srgbClr>
                    </a:outerShdw>
                  </a:effectLst>
                </a:rPr>
                <a:t>Anticipation et réactivité</a:t>
              </a:r>
            </a:p>
            <a:p>
              <a:pPr marL="0" indent="0">
                <a:buFont typeface="Arial" panose="020B0604020202020204" pitchFamily="34" charset="0"/>
                <a:buNone/>
              </a:pPr>
              <a:endParaRPr lang="fr-FR" sz="3200" dirty="0" smtClean="0">
                <a:solidFill>
                  <a:schemeClr val="tx2"/>
                </a:solidFill>
                <a:effectLst>
                  <a:outerShdw blurRad="38100" dist="38100" dir="2700000" algn="tl">
                    <a:srgbClr val="000000">
                      <a:alpha val="43137"/>
                    </a:srgbClr>
                  </a:outerShdw>
                </a:effectLst>
              </a:endParaRPr>
            </a:p>
            <a:p>
              <a:pPr marL="0" indent="0">
                <a:buFont typeface="Arial" panose="020B0604020202020204" pitchFamily="34" charset="0"/>
                <a:buNone/>
              </a:pPr>
              <a:endParaRPr lang="fr-FR" sz="3200" dirty="0" smtClean="0">
                <a:solidFill>
                  <a:schemeClr val="tx2"/>
                </a:solidFill>
                <a:effectLst>
                  <a:outerShdw blurRad="38100" dist="38100" dir="2700000" algn="tl">
                    <a:srgbClr val="000000">
                      <a:alpha val="43137"/>
                    </a:srgbClr>
                  </a:outerShdw>
                </a:effectLst>
              </a:endParaRPr>
            </a:p>
            <a:p>
              <a:pPr marL="0" indent="0">
                <a:buFont typeface="Arial" panose="020B0604020202020204" pitchFamily="34" charset="0"/>
                <a:buNone/>
              </a:pPr>
              <a:r>
                <a:rPr lang="fr-FR" sz="3200" dirty="0" smtClean="0">
                  <a:solidFill>
                    <a:schemeClr val="tx2"/>
                  </a:solidFill>
                  <a:effectLst>
                    <a:outerShdw blurRad="38100" dist="38100" dir="2700000" algn="tl">
                      <a:srgbClr val="000000">
                        <a:alpha val="43137"/>
                      </a:srgbClr>
                    </a:outerShdw>
                  </a:effectLst>
                </a:rPr>
                <a:t>Précision et maîtrise </a:t>
              </a:r>
            </a:p>
            <a:p>
              <a:pPr marL="0" indent="0">
                <a:buFont typeface="Arial" panose="020B0604020202020204" pitchFamily="34" charset="0"/>
                <a:buNone/>
              </a:pPr>
              <a:r>
                <a:rPr lang="fr-FR" sz="3200" dirty="0" smtClean="0">
                  <a:solidFill>
                    <a:schemeClr val="tx2"/>
                  </a:solidFill>
                  <a:effectLst>
                    <a:outerShdw blurRad="38100" dist="38100" dir="2700000" algn="tl">
                      <a:srgbClr val="000000">
                        <a:alpha val="43137"/>
                      </a:srgbClr>
                    </a:outerShdw>
                  </a:effectLst>
                </a:rPr>
                <a:t>de l’information</a:t>
              </a:r>
            </a:p>
            <a:p>
              <a:pPr marL="0" indent="0">
                <a:buFont typeface="Arial" panose="020B0604020202020204" pitchFamily="34" charset="0"/>
                <a:buNone/>
              </a:pPr>
              <a:endParaRPr lang="fr-FR" sz="3200" dirty="0" smtClean="0">
                <a:solidFill>
                  <a:schemeClr val="tx2"/>
                </a:solidFill>
                <a:effectLst>
                  <a:outerShdw blurRad="38100" dist="38100" dir="2700000" algn="tl">
                    <a:srgbClr val="000000">
                      <a:alpha val="43137"/>
                    </a:srgbClr>
                  </a:outerShdw>
                </a:effectLst>
              </a:endParaRPr>
            </a:p>
            <a:p>
              <a:pPr marL="0" indent="0">
                <a:buFont typeface="Arial" panose="020B0604020202020204" pitchFamily="34" charset="0"/>
                <a:buNone/>
              </a:pPr>
              <a:endParaRPr lang="fr-FR" sz="3200" dirty="0" smtClean="0">
                <a:solidFill>
                  <a:schemeClr val="tx2"/>
                </a:solidFill>
                <a:effectLst>
                  <a:outerShdw blurRad="38100" dist="38100" dir="2700000" algn="tl">
                    <a:srgbClr val="000000">
                      <a:alpha val="43137"/>
                    </a:srgbClr>
                  </a:outerShdw>
                </a:effectLst>
              </a:endParaRPr>
            </a:p>
            <a:p>
              <a:pPr marL="0" indent="0">
                <a:buFont typeface="Arial" panose="020B0604020202020204" pitchFamily="34" charset="0"/>
                <a:buNone/>
              </a:pPr>
              <a:r>
                <a:rPr lang="fr-FR" sz="3200" dirty="0" smtClean="0">
                  <a:solidFill>
                    <a:schemeClr val="tx2"/>
                  </a:solidFill>
                  <a:effectLst>
                    <a:outerShdw blurRad="38100" dist="38100" dir="2700000" algn="tl">
                      <a:srgbClr val="000000">
                        <a:alpha val="43137"/>
                      </a:srgbClr>
                    </a:outerShdw>
                  </a:effectLst>
                </a:rPr>
                <a:t>Diffusion maîtrisée</a:t>
              </a:r>
            </a:p>
            <a:p>
              <a:pPr marL="0" indent="0">
                <a:buFont typeface="Arial" panose="020B0604020202020204" pitchFamily="34" charset="0"/>
                <a:buNone/>
              </a:pPr>
              <a:r>
                <a:rPr lang="fr-FR" sz="3200" dirty="0" smtClean="0">
                  <a:solidFill>
                    <a:schemeClr val="tx2"/>
                  </a:solidFill>
                  <a:effectLst>
                    <a:outerShdw blurRad="38100" dist="38100" dir="2700000" algn="tl">
                      <a:srgbClr val="000000">
                        <a:alpha val="43137"/>
                      </a:srgbClr>
                    </a:outerShdw>
                  </a:effectLst>
                </a:rPr>
                <a:t>et info-valorisation</a:t>
              </a:r>
              <a:endParaRPr lang="fr-FR" sz="3200" dirty="0">
                <a:solidFill>
                  <a:schemeClr val="tx2"/>
                </a:solidFill>
                <a:effectLst>
                  <a:outerShdw blurRad="38100" dist="38100" dir="2700000" algn="tl">
                    <a:srgbClr val="000000">
                      <a:alpha val="43137"/>
                    </a:srgbClr>
                  </a:outerShdw>
                </a:effectLst>
              </a:endParaRPr>
            </a:p>
          </p:txBody>
        </p:sp>
        <p:pic>
          <p:nvPicPr>
            <p:cNvPr id="3" name="Image 2"/>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114417" y="2121060"/>
              <a:ext cx="691514" cy="691514"/>
            </a:xfrm>
            <a:prstGeom prst="rect">
              <a:avLst/>
            </a:prstGeom>
          </p:spPr>
        </p:pic>
        <p:pic>
          <p:nvPicPr>
            <p:cNvPr id="4" name="Image 3"/>
            <p:cNvPicPr>
              <a:picLocks noChangeAspect="1"/>
            </p:cNvPicPr>
            <p:nvPr/>
          </p:nvPicPr>
          <p:blipFill>
            <a:blip r:embed="rId4"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114417" y="3907418"/>
              <a:ext cx="728069" cy="728069"/>
            </a:xfrm>
            <a:prstGeom prst="rect">
              <a:avLst/>
            </a:prstGeom>
          </p:spPr>
        </p:pic>
        <p:pic>
          <p:nvPicPr>
            <p:cNvPr id="5" name="Image 4"/>
            <p:cNvPicPr>
              <a:picLocks noChangeAspect="1"/>
            </p:cNvPicPr>
            <p:nvPr/>
          </p:nvPicPr>
          <p:blipFill>
            <a:blip r:embed="rId5"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114417" y="5556316"/>
              <a:ext cx="809675" cy="809675"/>
            </a:xfrm>
            <a:prstGeom prst="rect">
              <a:avLst/>
            </a:prstGeom>
          </p:spPr>
        </p:pic>
      </p:grpSp>
      <p:grpSp>
        <p:nvGrpSpPr>
          <p:cNvPr id="19" name="Groupe 18"/>
          <p:cNvGrpSpPr/>
          <p:nvPr/>
        </p:nvGrpSpPr>
        <p:grpSpPr>
          <a:xfrm>
            <a:off x="5519936" y="747556"/>
            <a:ext cx="5668467" cy="6043945"/>
            <a:chOff x="197884" y="574074"/>
            <a:chExt cx="5668467" cy="6043945"/>
          </a:xfrm>
        </p:grpSpPr>
        <p:pic>
          <p:nvPicPr>
            <p:cNvPr id="6" name="Imag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72124" y="4867463"/>
              <a:ext cx="3106380" cy="1592411"/>
            </a:xfrm>
            <a:prstGeom prst="rect">
              <a:avLst/>
            </a:prstGeom>
            <a:ln>
              <a:noFill/>
            </a:ln>
            <a:effectLst>
              <a:outerShdw blurRad="292100" dist="139700" dir="2700000" algn="tl" rotWithShape="0">
                <a:srgbClr val="333333">
                  <a:alpha val="65000"/>
                </a:srgbClr>
              </a:outerShdw>
            </a:effectLst>
          </p:spPr>
        </p:pic>
        <p:pic>
          <p:nvPicPr>
            <p:cNvPr id="7" name="Image 6"/>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33888" y="5040982"/>
              <a:ext cx="2734282" cy="1577037"/>
            </a:xfrm>
            <a:prstGeom prst="rect">
              <a:avLst/>
            </a:prstGeom>
            <a:ln>
              <a:noFill/>
            </a:ln>
            <a:effectLst>
              <a:outerShdw blurRad="292100" dist="139700" dir="2700000" algn="tl" rotWithShape="0">
                <a:srgbClr val="333333">
                  <a:alpha val="65000"/>
                </a:srgbClr>
              </a:outerShdw>
            </a:effectLst>
          </p:spPr>
        </p:pic>
        <p:pic>
          <p:nvPicPr>
            <p:cNvPr id="8" name="Image 7" descr="Capture d’écran"/>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233888" y="986707"/>
              <a:ext cx="2851227" cy="1844992"/>
            </a:xfrm>
            <a:prstGeom prst="rect">
              <a:avLst/>
            </a:prstGeom>
          </p:spPr>
        </p:pic>
        <p:pic>
          <p:nvPicPr>
            <p:cNvPr id="9" name="Image 8" descr="Capture d’écran"/>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3085115" y="574074"/>
              <a:ext cx="2700790" cy="2232237"/>
            </a:xfrm>
            <a:prstGeom prst="rect">
              <a:avLst/>
            </a:prstGeom>
          </p:spPr>
        </p:pic>
        <p:pic>
          <p:nvPicPr>
            <p:cNvPr id="10" name="Image 9"/>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3004669" y="2897165"/>
              <a:ext cx="2861682" cy="1758383"/>
            </a:xfrm>
            <a:prstGeom prst="rect">
              <a:avLst/>
            </a:prstGeom>
            <a:ln>
              <a:noFill/>
            </a:ln>
            <a:effectLst>
              <a:outerShdw blurRad="292100" dist="139700" dir="2700000" algn="tl" rotWithShape="0">
                <a:srgbClr val="333333">
                  <a:alpha val="65000"/>
                </a:srgbClr>
              </a:outerShdw>
            </a:effectLst>
          </p:spPr>
        </p:pic>
        <p:pic>
          <p:nvPicPr>
            <p:cNvPr id="13" name="Image 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97884" y="3055310"/>
              <a:ext cx="2927299" cy="1761377"/>
            </a:xfrm>
            <a:prstGeom prst="rect">
              <a:avLst/>
            </a:prstGeom>
          </p:spPr>
        </p:pic>
      </p:grpSp>
      <p:sp>
        <p:nvSpPr>
          <p:cNvPr id="15" name="ZoneTexte 14"/>
          <p:cNvSpPr txBox="1"/>
          <p:nvPr/>
        </p:nvSpPr>
        <p:spPr>
          <a:xfrm>
            <a:off x="837963" y="472705"/>
            <a:ext cx="9435953" cy="600164"/>
          </a:xfrm>
          <a:prstGeom prst="rect">
            <a:avLst/>
          </a:prstGeom>
          <a:noFill/>
        </p:spPr>
        <p:txBody>
          <a:bodyPr wrap="square" rtlCol="0">
            <a:spAutoFit/>
          </a:bodyPr>
          <a:lstStyle>
            <a:defPPr>
              <a:defRPr lang="fr-FR"/>
            </a:defPPr>
            <a:lvl1pPr algn="ctr">
              <a:defRPr sz="3300" b="1">
                <a:solidFill>
                  <a:schemeClr val="tx2"/>
                </a:solidFill>
                <a:effectLst>
                  <a:outerShdw blurRad="38100" dist="38100" dir="2700000" algn="tl">
                    <a:srgbClr val="000000">
                      <a:alpha val="43137"/>
                    </a:srgbClr>
                  </a:outerShdw>
                </a:effectLst>
                <a:latin typeface="Garamond" panose="02020404030301010803" pitchFamily="18" charset="0"/>
                <a:ea typeface="+mj-ea"/>
                <a:cs typeface="+mj-cs"/>
              </a:defRPr>
            </a:lvl1pPr>
          </a:lstStyle>
          <a:p>
            <a:r>
              <a:rPr lang="fr-FR" dirty="0" smtClean="0"/>
              <a:t>GARANTIR LA PERFORMANCE DU SOUTIEN</a:t>
            </a:r>
            <a:endParaRPr lang="fr-FR" dirty="0"/>
          </a:p>
        </p:txBody>
      </p:sp>
      <p:grpSp>
        <p:nvGrpSpPr>
          <p:cNvPr id="16" name="Groupe 15"/>
          <p:cNvGrpSpPr/>
          <p:nvPr/>
        </p:nvGrpSpPr>
        <p:grpSpPr>
          <a:xfrm>
            <a:off x="9012324" y="3429000"/>
            <a:ext cx="660465" cy="560854"/>
            <a:chOff x="8138949" y="4333151"/>
            <a:chExt cx="660465" cy="560854"/>
          </a:xfrm>
        </p:grpSpPr>
        <p:sp>
          <p:nvSpPr>
            <p:cNvPr id="17" name="Triangle isocèle 16"/>
            <p:cNvSpPr/>
            <p:nvPr/>
          </p:nvSpPr>
          <p:spPr>
            <a:xfrm>
              <a:off x="8515350" y="4645415"/>
              <a:ext cx="284064" cy="248590"/>
            </a:xfrm>
            <a:prstGeom prst="triangl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Légende encadrée 2 17"/>
            <p:cNvSpPr/>
            <p:nvPr/>
          </p:nvSpPr>
          <p:spPr>
            <a:xfrm>
              <a:off x="8138949" y="4333151"/>
              <a:ext cx="463228" cy="216024"/>
            </a:xfrm>
            <a:prstGeom prst="borderCallout2">
              <a:avLst>
                <a:gd name="adj1" fmla="val 24262"/>
                <a:gd name="adj2" fmla="val 102784"/>
                <a:gd name="adj3" fmla="val 95912"/>
                <a:gd name="adj4" fmla="val 113435"/>
                <a:gd name="adj5" fmla="val 142263"/>
                <a:gd name="adj6" fmla="val 112196"/>
              </a:avLst>
            </a:prstGeom>
            <a:solidFill>
              <a:schemeClr val="bg1"/>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300" dirty="0" smtClean="0">
                  <a:solidFill>
                    <a:schemeClr val="tx1"/>
                  </a:solidFill>
                </a:rPr>
                <a:t>49,397217 [2,5m]</a:t>
              </a:r>
            </a:p>
            <a:p>
              <a:r>
                <a:rPr lang="fr-FR" sz="300" dirty="0" smtClean="0">
                  <a:solidFill>
                    <a:schemeClr val="tx1"/>
                  </a:solidFill>
                </a:rPr>
                <a:t>2,801039 [2,5m]</a:t>
              </a:r>
            </a:p>
            <a:p>
              <a:r>
                <a:rPr lang="fr-FR" sz="300" dirty="0" smtClean="0">
                  <a:solidFill>
                    <a:schemeClr val="tx1"/>
                  </a:solidFill>
                </a:rPr>
                <a:t>20 m [10m]</a:t>
              </a:r>
              <a:endParaRPr lang="fr-FR" sz="300" dirty="0">
                <a:solidFill>
                  <a:schemeClr val="tx1"/>
                </a:solidFill>
              </a:endParaRPr>
            </a:p>
          </p:txBody>
        </p:sp>
      </p:grpSp>
    </p:spTree>
    <p:extLst>
      <p:ext uri="{BB962C8B-B14F-4D97-AF65-F5344CB8AC3E}">
        <p14:creationId xmlns:p14="http://schemas.microsoft.com/office/powerpoint/2010/main" val="30586747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839416" y="1484784"/>
            <a:ext cx="9937104" cy="3139321"/>
          </a:xfrm>
          <a:prstGeom prst="rect">
            <a:avLst/>
          </a:prstGeom>
          <a:noFill/>
        </p:spPr>
        <p:txBody>
          <a:bodyPr wrap="square" rtlCol="0">
            <a:spAutoFit/>
          </a:bodyPr>
          <a:lstStyle/>
          <a:p>
            <a:pPr algn="ctr"/>
            <a:r>
              <a:rPr lang="fr-FR" sz="4000" dirty="0" smtClean="0">
                <a:solidFill>
                  <a:schemeClr val="tx2"/>
                </a:solidFill>
                <a:effectLst>
                  <a:outerShdw blurRad="38100" dist="38100" dir="2700000" algn="tl">
                    <a:srgbClr val="000000">
                      <a:alpha val="43137"/>
                    </a:srgbClr>
                  </a:outerShdw>
                </a:effectLst>
                <a:latin typeface="Garamond" panose="02020404030301010803" pitchFamily="18" charset="0"/>
              </a:rPr>
              <a:t>PLAN</a:t>
            </a:r>
          </a:p>
          <a:p>
            <a:pPr algn="ctr"/>
            <a:endParaRPr lang="fr-FR" sz="2000" dirty="0" smtClean="0">
              <a:solidFill>
                <a:schemeClr val="tx2"/>
              </a:solidFill>
              <a:effectLst>
                <a:outerShdw blurRad="38100" dist="38100" dir="2700000" algn="tl">
                  <a:srgbClr val="000000">
                    <a:alpha val="43137"/>
                  </a:srgbClr>
                </a:outerShdw>
              </a:effectLst>
              <a:latin typeface="Garamond" panose="02020404030301010803" pitchFamily="18" charset="0"/>
            </a:endParaRPr>
          </a:p>
          <a:p>
            <a:pPr marL="342900" indent="-342900">
              <a:buFont typeface="+mj-lt"/>
              <a:buAutoNum type="arabicPeriod"/>
            </a:pPr>
            <a:r>
              <a:rPr lang="fr-FR" sz="2400" dirty="0" smtClean="0">
                <a:solidFill>
                  <a:schemeClr val="tx2"/>
                </a:solidFill>
                <a:latin typeface="Garamond" panose="02020404030301010803" pitchFamily="18" charset="0"/>
              </a:rPr>
              <a:t>La géographie militaire, un savoir stratégique pour les armées françaises</a:t>
            </a:r>
          </a:p>
          <a:p>
            <a:pPr marL="342900" indent="-342900">
              <a:buFont typeface="+mj-lt"/>
              <a:buAutoNum type="arabicPeriod"/>
            </a:pPr>
            <a:r>
              <a:rPr lang="fr-FR" sz="2400" dirty="0">
                <a:solidFill>
                  <a:schemeClr val="tx2"/>
                </a:solidFill>
                <a:latin typeface="Garamond" panose="02020404030301010803" pitchFamily="18" charset="0"/>
              </a:rPr>
              <a:t>Les Systèmes d’Informations Géographiques (SIG) : une aide à la décision</a:t>
            </a:r>
          </a:p>
          <a:p>
            <a:pPr marL="342900" indent="-342900">
              <a:buFont typeface="+mj-lt"/>
              <a:buAutoNum type="arabicPeriod"/>
            </a:pPr>
            <a:r>
              <a:rPr lang="fr-FR" sz="2400" dirty="0" smtClean="0">
                <a:solidFill>
                  <a:schemeClr val="tx2"/>
                </a:solidFill>
                <a:latin typeface="Garamond" panose="02020404030301010803" pitchFamily="18" charset="0"/>
              </a:rPr>
              <a:t>L’Etablissement Géographique Interarmées, centre militaire directeur de la géographie militaire</a:t>
            </a:r>
          </a:p>
          <a:p>
            <a:pPr marL="342900" indent="-342900">
              <a:buFont typeface="+mj-lt"/>
              <a:buAutoNum type="arabicPeriod"/>
            </a:pPr>
            <a:r>
              <a:rPr lang="fr-FR" sz="2400" b="1" dirty="0" smtClean="0">
                <a:solidFill>
                  <a:schemeClr val="tx2"/>
                </a:solidFill>
                <a:latin typeface="Garamond" panose="02020404030301010803" pitchFamily="18" charset="0"/>
              </a:rPr>
              <a:t>Présentation du TP Dashboard</a:t>
            </a:r>
          </a:p>
          <a:p>
            <a:pPr marL="342900" indent="-342900">
              <a:buFont typeface="+mj-lt"/>
              <a:buAutoNum type="arabicPeriod"/>
            </a:pPr>
            <a:endParaRPr lang="fr-FR" dirty="0">
              <a:latin typeface="Garamond" panose="02020404030301010803" pitchFamily="18" charset="0"/>
            </a:endParaRPr>
          </a:p>
        </p:txBody>
      </p:sp>
    </p:spTree>
    <p:extLst>
      <p:ext uri="{BB962C8B-B14F-4D97-AF65-F5344CB8AC3E}">
        <p14:creationId xmlns:p14="http://schemas.microsoft.com/office/powerpoint/2010/main" val="2447708526"/>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b="1" dirty="0">
                <a:solidFill>
                  <a:schemeClr val="tx2"/>
                </a:solidFill>
                <a:effectLst>
                  <a:outerShdw blurRad="38100" dist="38100" dir="2700000" algn="tl">
                    <a:srgbClr val="000000">
                      <a:alpha val="43137"/>
                    </a:srgbClr>
                  </a:outerShdw>
                </a:effectLst>
                <a:latin typeface="Garamond" panose="02020404030301010803" pitchFamily="18" charset="0"/>
              </a:rPr>
              <a:t>PROCESSUS DE </a:t>
            </a:r>
            <a:r>
              <a:rPr lang="fr-FR" b="1" dirty="0" smtClean="0">
                <a:solidFill>
                  <a:schemeClr val="tx2"/>
                </a:solidFill>
                <a:effectLst>
                  <a:outerShdw blurRad="38100" dist="38100" dir="2700000" algn="tl">
                    <a:srgbClr val="000000">
                      <a:alpha val="43137"/>
                    </a:srgbClr>
                  </a:outerShdw>
                </a:effectLst>
                <a:latin typeface="Garamond" panose="02020404030301010803" pitchFamily="18" charset="0"/>
              </a:rPr>
              <a:t>CRÉATION</a:t>
            </a:r>
            <a:endParaRPr lang="fr-FR" b="1" dirty="0">
              <a:solidFill>
                <a:schemeClr val="tx2"/>
              </a:solidFill>
              <a:effectLst>
                <a:outerShdw blurRad="38100" dist="38100" dir="2700000" algn="tl">
                  <a:srgbClr val="000000">
                    <a:alpha val="43137"/>
                  </a:srgbClr>
                </a:outerShdw>
              </a:effectLst>
              <a:latin typeface="Garamond" panose="02020404030301010803" pitchFamily="18" charset="0"/>
            </a:endParaRPr>
          </a:p>
        </p:txBody>
      </p:sp>
      <p:graphicFrame>
        <p:nvGraphicFramePr>
          <p:cNvPr id="5" name="Diagramme 4"/>
          <p:cNvGraphicFramePr/>
          <p:nvPr>
            <p:extLst>
              <p:ext uri="{D42A27DB-BD31-4B8C-83A1-F6EECF244321}">
                <p14:modId xmlns:p14="http://schemas.microsoft.com/office/powerpoint/2010/main" val="1856443809"/>
              </p:ext>
            </p:extLst>
          </p:nvPr>
        </p:nvGraphicFramePr>
        <p:xfrm>
          <a:off x="443372" y="1088740"/>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 5"/>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8879114" y="1085881"/>
            <a:ext cx="2166944" cy="2166944"/>
          </a:xfrm>
          <a:prstGeom prst="rect">
            <a:avLst/>
          </a:prstGeom>
        </p:spPr>
      </p:pic>
      <p:sp>
        <p:nvSpPr>
          <p:cNvPr id="7" name="Rectangle 6"/>
          <p:cNvSpPr/>
          <p:nvPr/>
        </p:nvSpPr>
        <p:spPr>
          <a:xfrm rot="5400000">
            <a:off x="10023827" y="3247738"/>
            <a:ext cx="3233578" cy="369332"/>
          </a:xfrm>
          <a:prstGeom prst="rect">
            <a:avLst/>
          </a:prstGeom>
        </p:spPr>
        <p:txBody>
          <a:bodyPr wrap="none">
            <a:spAutoFit/>
          </a:bodyPr>
          <a:lstStyle/>
          <a:p>
            <a:r>
              <a:rPr lang="fr-FR" b="1" dirty="0">
                <a:solidFill>
                  <a:schemeClr val="bg1"/>
                </a:solidFill>
                <a:latin typeface="Garamond" panose="02020404030301010803" pitchFamily="18" charset="0"/>
              </a:rPr>
              <a:t>Présentation du TP Dashboard</a:t>
            </a:r>
          </a:p>
        </p:txBody>
      </p:sp>
      <p:pic>
        <p:nvPicPr>
          <p:cNvPr id="8" name="Image 7"/>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63669" y="3432404"/>
            <a:ext cx="2212007" cy="1367048"/>
          </a:xfrm>
          <a:prstGeom prst="rect">
            <a:avLst/>
          </a:prstGeom>
        </p:spPr>
      </p:pic>
      <p:pic>
        <p:nvPicPr>
          <p:cNvPr id="9" name="Image 8"/>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991252">
            <a:off x="8708147" y="5238647"/>
            <a:ext cx="3364517" cy="1268760"/>
          </a:xfrm>
          <a:prstGeom prst="rect">
            <a:avLst/>
          </a:prstGeom>
        </p:spPr>
      </p:pic>
    </p:spTree>
    <p:extLst>
      <p:ext uri="{BB962C8B-B14F-4D97-AF65-F5344CB8AC3E}">
        <p14:creationId xmlns:p14="http://schemas.microsoft.com/office/powerpoint/2010/main" val="20300929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5400000">
            <a:off x="10023827" y="3247738"/>
            <a:ext cx="3233578" cy="369332"/>
          </a:xfrm>
          <a:prstGeom prst="rect">
            <a:avLst/>
          </a:prstGeom>
        </p:spPr>
        <p:txBody>
          <a:bodyPr wrap="none">
            <a:spAutoFit/>
          </a:bodyPr>
          <a:lstStyle/>
          <a:p>
            <a:r>
              <a:rPr lang="fr-FR" b="1" dirty="0">
                <a:solidFill>
                  <a:schemeClr val="bg1"/>
                </a:solidFill>
                <a:latin typeface="Garamond" panose="02020404030301010803" pitchFamily="18" charset="0"/>
              </a:rPr>
              <a:t>Présentation du TP Dashboard</a:t>
            </a:r>
          </a:p>
        </p:txBody>
      </p:sp>
      <p:sp>
        <p:nvSpPr>
          <p:cNvPr id="2" name="Titre 1"/>
          <p:cNvSpPr>
            <a:spLocks noGrp="1"/>
          </p:cNvSpPr>
          <p:nvPr>
            <p:ph type="title"/>
          </p:nvPr>
        </p:nvSpPr>
        <p:spPr/>
        <p:txBody>
          <a:bodyPr>
            <a:normAutofit/>
          </a:bodyPr>
          <a:lstStyle/>
          <a:p>
            <a:r>
              <a:rPr lang="fr-FR" b="1" dirty="0" smtClean="0">
                <a:solidFill>
                  <a:schemeClr val="tx2"/>
                </a:solidFill>
                <a:effectLst>
                  <a:outerShdw blurRad="38100" dist="38100" dir="2700000" algn="tl">
                    <a:srgbClr val="000000">
                      <a:alpha val="43137"/>
                    </a:srgbClr>
                  </a:outerShdw>
                </a:effectLst>
                <a:latin typeface="Garamond" panose="02020404030301010803" pitchFamily="18" charset="0"/>
              </a:rPr>
              <a:t>EXEMPLE</a:t>
            </a:r>
            <a:endParaRPr lang="fr-FR" b="1" dirty="0">
              <a:solidFill>
                <a:schemeClr val="tx2"/>
              </a:solidFill>
              <a:effectLst>
                <a:outerShdw blurRad="38100" dist="38100" dir="2700000" algn="tl">
                  <a:srgbClr val="000000">
                    <a:alpha val="43137"/>
                  </a:srgbClr>
                </a:outerShdw>
              </a:effectLst>
              <a:latin typeface="Garamond" panose="02020404030301010803" pitchFamily="18" charset="0"/>
            </a:endParaRP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3320" y="1268999"/>
            <a:ext cx="9467176" cy="5322687"/>
          </a:xfrm>
          <a:prstGeom prst="rect">
            <a:avLst/>
          </a:prstGeom>
        </p:spPr>
      </p:pic>
      <p:sp>
        <p:nvSpPr>
          <p:cNvPr id="5" name="Rectangle 4"/>
          <p:cNvSpPr/>
          <p:nvPr/>
        </p:nvSpPr>
        <p:spPr>
          <a:xfrm>
            <a:off x="10705730" y="1016732"/>
            <a:ext cx="1296144" cy="1044116"/>
          </a:xfrm>
          <a:prstGeom prst="wedgeRectCallout">
            <a:avLst>
              <a:gd name="adj1" fmla="val -88948"/>
              <a:gd name="adj2" fmla="val 549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Indicateurs</a:t>
            </a:r>
          </a:p>
          <a:p>
            <a:pPr algn="ctr"/>
            <a:r>
              <a:rPr lang="fr-FR" dirty="0" smtClean="0"/>
              <a:t>(niveau pays)</a:t>
            </a:r>
            <a:endParaRPr lang="fr-FR" dirty="0"/>
          </a:p>
        </p:txBody>
      </p:sp>
      <p:sp>
        <p:nvSpPr>
          <p:cNvPr id="6" name="Rectangle 5"/>
          <p:cNvSpPr/>
          <p:nvPr/>
        </p:nvSpPr>
        <p:spPr>
          <a:xfrm>
            <a:off x="10705730" y="3212976"/>
            <a:ext cx="1296144" cy="1044116"/>
          </a:xfrm>
          <a:prstGeom prst="wedgeRectCallout">
            <a:avLst>
              <a:gd name="adj1" fmla="val -88948"/>
              <a:gd name="adj2" fmla="val 549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Diagramme de série</a:t>
            </a:r>
          </a:p>
          <a:p>
            <a:pPr algn="ctr"/>
            <a:r>
              <a:rPr lang="fr-FR" dirty="0" smtClean="0"/>
              <a:t>(niveau pays)</a:t>
            </a:r>
            <a:endParaRPr lang="fr-FR" dirty="0"/>
          </a:p>
        </p:txBody>
      </p:sp>
      <p:sp>
        <p:nvSpPr>
          <p:cNvPr id="7" name="Rectangle 6"/>
          <p:cNvSpPr/>
          <p:nvPr/>
        </p:nvSpPr>
        <p:spPr>
          <a:xfrm>
            <a:off x="191344" y="287239"/>
            <a:ext cx="2988332" cy="800294"/>
          </a:xfrm>
          <a:prstGeom prst="wedgeRectCallout">
            <a:avLst>
              <a:gd name="adj1" fmla="val 97694"/>
              <a:gd name="adj2" fmla="val 150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Web </a:t>
            </a:r>
            <a:r>
              <a:rPr lang="fr-FR" dirty="0" err="1" smtClean="0"/>
              <a:t>map</a:t>
            </a:r>
            <a:r>
              <a:rPr lang="fr-FR" dirty="0" smtClean="0"/>
              <a:t> (couche pays, régions et départements)</a:t>
            </a:r>
            <a:endParaRPr lang="fr-FR" dirty="0"/>
          </a:p>
        </p:txBody>
      </p:sp>
      <p:sp>
        <p:nvSpPr>
          <p:cNvPr id="8" name="Rectangle 7"/>
          <p:cNvSpPr/>
          <p:nvPr/>
        </p:nvSpPr>
        <p:spPr>
          <a:xfrm>
            <a:off x="47328" y="4257092"/>
            <a:ext cx="1296144" cy="1044116"/>
          </a:xfrm>
          <a:prstGeom prst="wedgeRectCallout">
            <a:avLst>
              <a:gd name="adj1" fmla="val 92287"/>
              <a:gd name="adj2" fmla="val 609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Diagramme de série</a:t>
            </a:r>
          </a:p>
          <a:p>
            <a:pPr algn="ctr"/>
            <a:r>
              <a:rPr lang="fr-FR" dirty="0" smtClean="0"/>
              <a:t>(niveau région)</a:t>
            </a:r>
            <a:endParaRPr lang="fr-FR" dirty="0"/>
          </a:p>
        </p:txBody>
      </p:sp>
      <p:sp>
        <p:nvSpPr>
          <p:cNvPr id="9" name="Rectangle 8"/>
          <p:cNvSpPr/>
          <p:nvPr/>
        </p:nvSpPr>
        <p:spPr>
          <a:xfrm>
            <a:off x="50668" y="2043822"/>
            <a:ext cx="1296144" cy="1044116"/>
          </a:xfrm>
          <a:prstGeom prst="wedgeRectCallout">
            <a:avLst>
              <a:gd name="adj1" fmla="val 92287"/>
              <a:gd name="adj2" fmla="val 609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Liste</a:t>
            </a:r>
          </a:p>
          <a:p>
            <a:pPr algn="ctr"/>
            <a:r>
              <a:rPr lang="fr-FR" dirty="0" smtClean="0"/>
              <a:t>(niveau région)</a:t>
            </a:r>
            <a:endParaRPr lang="fr-FR" dirty="0"/>
          </a:p>
        </p:txBody>
      </p:sp>
      <p:sp>
        <p:nvSpPr>
          <p:cNvPr id="10" name="Flèche vers le bas 9"/>
          <p:cNvSpPr/>
          <p:nvPr/>
        </p:nvSpPr>
        <p:spPr>
          <a:xfrm>
            <a:off x="2279576" y="3392996"/>
            <a:ext cx="576064" cy="19082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FILTRE</a:t>
            </a:r>
            <a:endParaRPr lang="fr-FR" dirty="0"/>
          </a:p>
        </p:txBody>
      </p:sp>
      <p:sp>
        <p:nvSpPr>
          <p:cNvPr id="12" name="Flèche droite 11"/>
          <p:cNvSpPr/>
          <p:nvPr/>
        </p:nvSpPr>
        <p:spPr>
          <a:xfrm>
            <a:off x="3791744" y="2965224"/>
            <a:ext cx="1512168" cy="5210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ZOOM</a:t>
            </a:r>
            <a:endParaRPr lang="fr-FR" dirty="0"/>
          </a:p>
        </p:txBody>
      </p:sp>
    </p:spTree>
    <p:extLst>
      <p:ext uri="{BB962C8B-B14F-4D97-AF65-F5344CB8AC3E}">
        <p14:creationId xmlns:p14="http://schemas.microsoft.com/office/powerpoint/2010/main" val="41408565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839416" y="1484784"/>
            <a:ext cx="9937104" cy="3139321"/>
          </a:xfrm>
          <a:prstGeom prst="rect">
            <a:avLst/>
          </a:prstGeom>
          <a:noFill/>
        </p:spPr>
        <p:txBody>
          <a:bodyPr wrap="square" rtlCol="0">
            <a:spAutoFit/>
          </a:bodyPr>
          <a:lstStyle/>
          <a:p>
            <a:pPr algn="ctr"/>
            <a:r>
              <a:rPr lang="fr-FR" sz="4000" dirty="0" smtClean="0">
                <a:solidFill>
                  <a:schemeClr val="tx2"/>
                </a:solidFill>
                <a:effectLst>
                  <a:outerShdw blurRad="38100" dist="38100" dir="2700000" algn="tl">
                    <a:srgbClr val="000000">
                      <a:alpha val="43137"/>
                    </a:srgbClr>
                  </a:outerShdw>
                </a:effectLst>
                <a:latin typeface="Garamond" panose="02020404030301010803" pitchFamily="18" charset="0"/>
              </a:rPr>
              <a:t>PLAN</a:t>
            </a:r>
          </a:p>
          <a:p>
            <a:pPr algn="ctr"/>
            <a:endParaRPr lang="fr-FR" sz="2000" dirty="0" smtClean="0">
              <a:solidFill>
                <a:schemeClr val="tx2"/>
              </a:solidFill>
              <a:effectLst>
                <a:outerShdw blurRad="38100" dist="38100" dir="2700000" algn="tl">
                  <a:srgbClr val="000000">
                    <a:alpha val="43137"/>
                  </a:srgbClr>
                </a:outerShdw>
              </a:effectLst>
              <a:latin typeface="Garamond" panose="02020404030301010803" pitchFamily="18" charset="0"/>
            </a:endParaRPr>
          </a:p>
          <a:p>
            <a:pPr marL="342900" indent="-342900">
              <a:buFont typeface="+mj-lt"/>
              <a:buAutoNum type="arabicPeriod"/>
            </a:pPr>
            <a:r>
              <a:rPr lang="fr-FR" sz="2400" b="1" dirty="0" smtClean="0">
                <a:solidFill>
                  <a:schemeClr val="tx2"/>
                </a:solidFill>
                <a:latin typeface="Garamond" panose="02020404030301010803" pitchFamily="18" charset="0"/>
              </a:rPr>
              <a:t>La géographie militaire, un savoir stratégique pour les armées françaises</a:t>
            </a:r>
          </a:p>
          <a:p>
            <a:pPr marL="342900" indent="-342900">
              <a:buFont typeface="+mj-lt"/>
              <a:buAutoNum type="arabicPeriod"/>
            </a:pPr>
            <a:r>
              <a:rPr lang="fr-FR" sz="2400" dirty="0">
                <a:solidFill>
                  <a:schemeClr val="tx2"/>
                </a:solidFill>
                <a:latin typeface="Garamond" panose="02020404030301010803" pitchFamily="18" charset="0"/>
              </a:rPr>
              <a:t>Les Systèmes d’Informations Géographiques (SIG) : une aide à la décision</a:t>
            </a:r>
          </a:p>
          <a:p>
            <a:pPr marL="342900" indent="-342900">
              <a:buFont typeface="+mj-lt"/>
              <a:buAutoNum type="arabicPeriod"/>
            </a:pPr>
            <a:r>
              <a:rPr lang="fr-FR" sz="2400" dirty="0" smtClean="0">
                <a:solidFill>
                  <a:schemeClr val="tx2"/>
                </a:solidFill>
                <a:latin typeface="Garamond" panose="02020404030301010803" pitchFamily="18" charset="0"/>
              </a:rPr>
              <a:t>L’Etablissement Géographique Interarmées, centre militaire directeur de la géographie militaire</a:t>
            </a:r>
          </a:p>
          <a:p>
            <a:pPr marL="342900" indent="-342900">
              <a:buFont typeface="+mj-lt"/>
              <a:buAutoNum type="arabicPeriod"/>
            </a:pPr>
            <a:r>
              <a:rPr lang="fr-FR" sz="2400" dirty="0" smtClean="0">
                <a:solidFill>
                  <a:schemeClr val="tx2"/>
                </a:solidFill>
                <a:latin typeface="Garamond" panose="02020404030301010803" pitchFamily="18" charset="0"/>
              </a:rPr>
              <a:t>Présentation du TP Dashboard</a:t>
            </a:r>
          </a:p>
          <a:p>
            <a:pPr marL="342900" indent="-342900">
              <a:buFont typeface="+mj-lt"/>
              <a:buAutoNum type="arabicPeriod"/>
            </a:pPr>
            <a:endParaRPr lang="fr-FR" dirty="0">
              <a:latin typeface="Garamond" panose="02020404030301010803" pitchFamily="18" charset="0"/>
            </a:endParaRPr>
          </a:p>
        </p:txBody>
      </p:sp>
    </p:spTree>
    <p:extLst>
      <p:ext uri="{BB962C8B-B14F-4D97-AF65-F5344CB8AC3E}">
        <p14:creationId xmlns:p14="http://schemas.microsoft.com/office/powerpoint/2010/main" val="7865006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http://suntzufrance.fr/wp-content/uploads/2018/07/AdG-Amio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9449" y="976853"/>
            <a:ext cx="1440272" cy="2112396"/>
          </a:xfrm>
          <a:prstGeom prst="rect">
            <a:avLst/>
          </a:prstGeom>
          <a:noFill/>
          <a:ln>
            <a:noFill/>
          </a:ln>
          <a:effectLst>
            <a:outerShdw blurRad="107950" dist="12700" dir="5400000" algn="ctr">
              <a:srgbClr val="000000"/>
            </a:outerShdw>
          </a:effectLst>
          <a:scene3d>
            <a:camera prst="perspectiveContrastingRightFacing"/>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rgbClr val="FFFFFF"/>
                </a:solidFill>
              </a14:hiddenFill>
            </a:ext>
          </a:extLst>
        </p:spPr>
      </p:pic>
      <p:pic>
        <p:nvPicPr>
          <p:cNvPr id="4" name="Picture 2" descr="https://static.fnac-static.com/multimedia/images_produits/ZoomPE/1/5/8/9782738121851/tsp20130830141107/Defense-et-securite-nationale-Le-livre-blanc.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77840" y="141850"/>
            <a:ext cx="1422009" cy="2065903"/>
          </a:xfrm>
          <a:prstGeom prst="rect">
            <a:avLst/>
          </a:prstGeom>
          <a:noFill/>
          <a:ln>
            <a:noFill/>
          </a:ln>
          <a:effectLst>
            <a:outerShdw blurRad="107950" dist="12700" dir="5400000" algn="ctr">
              <a:srgbClr val="000000"/>
            </a:outerShdw>
          </a:effectLst>
          <a:scene3d>
            <a:camera prst="perspectiveContrastingLeftFacing"/>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rgbClr val="FFFFFF"/>
                </a:solidFill>
              </a14:hiddenFill>
            </a:ext>
          </a:extLst>
        </p:spPr>
      </p:pic>
      <p:pic>
        <p:nvPicPr>
          <p:cNvPr id="5" name="Picture 2" descr="https://extranet.editis.com/it-yonixweb/IMAGES/DEC/P3/9782707178367.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9449" y="3284984"/>
            <a:ext cx="1440272" cy="2112396"/>
          </a:xfrm>
          <a:prstGeom prst="rect">
            <a:avLst/>
          </a:prstGeom>
          <a:noFill/>
          <a:ln>
            <a:noFill/>
          </a:ln>
          <a:effectLst>
            <a:outerShdw blurRad="107950" dist="12700" dir="5400000" algn="ctr">
              <a:srgbClr val="000000"/>
            </a:outerShdw>
          </a:effectLst>
          <a:scene3d>
            <a:camera prst="perspectiveContrastingRightFacing"/>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1490028" y="466467"/>
            <a:ext cx="8386392" cy="1006429"/>
          </a:xfrm>
          <a:prstGeom prst="rect">
            <a:avLst/>
          </a:prstGeom>
          <a:noFill/>
        </p:spPr>
        <p:txBody>
          <a:bodyPr vert="horz" lIns="91440" tIns="45720" rIns="91440" bIns="45720" rtlCol="0" anchor="ctr">
            <a:normAutofit fontScale="92500"/>
          </a:bodyPr>
          <a:lstStyle>
            <a:lvl1pPr algn="ctr" defTabSz="685800">
              <a:lnSpc>
                <a:spcPct val="90000"/>
              </a:lnSpc>
              <a:spcBef>
                <a:spcPct val="0"/>
              </a:spcBef>
              <a:buNone/>
              <a:defRPr sz="3300" b="1">
                <a:solidFill>
                  <a:schemeClr val="tx2"/>
                </a:solidFill>
                <a:effectLst>
                  <a:outerShdw blurRad="38100" dist="38100" dir="2700000" algn="tl">
                    <a:srgbClr val="000000">
                      <a:alpha val="43137"/>
                    </a:srgbClr>
                  </a:outerShdw>
                </a:effectLst>
                <a:latin typeface="Garamond" panose="02020404030301010803" pitchFamily="18" charset="0"/>
                <a:ea typeface="+mj-ea"/>
                <a:cs typeface="+mj-cs"/>
              </a:defRPr>
            </a:lvl1pPr>
          </a:lstStyle>
          <a:p>
            <a:r>
              <a:rPr lang="fr-FR" dirty="0" smtClean="0"/>
              <a:t>LA GÉOGRAPHIE : DE TOUT TEMPS </a:t>
            </a:r>
          </a:p>
          <a:p>
            <a:r>
              <a:rPr lang="fr-FR" dirty="0" smtClean="0"/>
              <a:t>AU CŒUR DES OPÉRATIONS MILITAIRES</a:t>
            </a:r>
            <a:endParaRPr lang="fr-FR" dirty="0"/>
          </a:p>
        </p:txBody>
      </p:sp>
      <p:sp>
        <p:nvSpPr>
          <p:cNvPr id="7" name="ZoneTexte 6"/>
          <p:cNvSpPr txBox="1"/>
          <p:nvPr/>
        </p:nvSpPr>
        <p:spPr>
          <a:xfrm>
            <a:off x="2006554" y="4069231"/>
            <a:ext cx="7317296" cy="907941"/>
          </a:xfrm>
          <a:prstGeom prst="rect">
            <a:avLst/>
          </a:prstGeom>
          <a:solidFill>
            <a:schemeClr val="bg1">
              <a:alpha val="60000"/>
            </a:schemeClr>
          </a:solidFill>
        </p:spPr>
        <p:txBody>
          <a:bodyPr wrap="square" rtlCol="0">
            <a:spAutoFit/>
          </a:bodyPr>
          <a:lstStyle/>
          <a:p>
            <a:pPr algn="ctr"/>
            <a:r>
              <a:rPr lang="fr-FR" dirty="0" smtClean="0">
                <a:effectLst>
                  <a:outerShdw blurRad="38100" dist="38100" dir="2700000" algn="tl">
                    <a:srgbClr val="000000">
                      <a:alpha val="43137"/>
                    </a:srgbClr>
                  </a:outerShdw>
                </a:effectLst>
              </a:rPr>
              <a:t>« </a:t>
            </a:r>
            <a:r>
              <a:rPr lang="fr-FR" i="1" dirty="0" smtClean="0">
                <a:effectLst>
                  <a:outerShdw blurRad="38100" dist="38100" dir="2700000" algn="tl">
                    <a:srgbClr val="000000">
                      <a:alpha val="43137"/>
                    </a:srgbClr>
                  </a:outerShdw>
                </a:effectLst>
              </a:rPr>
              <a:t>les </a:t>
            </a:r>
            <a:r>
              <a:rPr lang="fr-FR" i="1" dirty="0">
                <a:effectLst>
                  <a:outerShdw blurRad="38100" dist="38100" dir="2700000" algn="tl">
                    <a:srgbClr val="000000">
                      <a:alpha val="43137"/>
                    </a:srgbClr>
                  </a:outerShdw>
                </a:effectLst>
              </a:rPr>
              <a:t>données d’environnement géophysique au cœur de la maîtrise des systèmes de </a:t>
            </a:r>
            <a:r>
              <a:rPr lang="fr-FR" i="1" dirty="0" smtClean="0">
                <a:effectLst>
                  <a:outerShdw blurRad="38100" dist="38100" dir="2700000" algn="tl">
                    <a:srgbClr val="000000">
                      <a:alpha val="43137"/>
                    </a:srgbClr>
                  </a:outerShdw>
                </a:effectLst>
              </a:rPr>
              <a:t>défense</a:t>
            </a:r>
            <a:r>
              <a:rPr lang="fr-FR" dirty="0" smtClean="0">
                <a:effectLst>
                  <a:outerShdw blurRad="38100" dist="38100" dir="2700000" algn="tl">
                    <a:srgbClr val="000000">
                      <a:alpha val="43137"/>
                    </a:srgbClr>
                  </a:outerShdw>
                </a:effectLst>
              </a:rPr>
              <a:t> »</a:t>
            </a:r>
          </a:p>
          <a:p>
            <a:pPr algn="r">
              <a:spcBef>
                <a:spcPts val="600"/>
              </a:spcBef>
            </a:pPr>
            <a:r>
              <a:rPr lang="fr-FR" sz="1200" dirty="0" smtClean="0">
                <a:effectLst>
                  <a:outerShdw blurRad="38100" dist="38100" dir="2700000" algn="tl">
                    <a:srgbClr val="000000">
                      <a:alpha val="43137"/>
                    </a:srgbClr>
                  </a:outerShdw>
                </a:effectLst>
              </a:rPr>
              <a:t>LIVRE </a:t>
            </a:r>
            <a:r>
              <a:rPr lang="fr-FR" sz="1200" dirty="0">
                <a:effectLst>
                  <a:outerShdw blurRad="38100" dist="38100" dir="2700000" algn="tl">
                    <a:srgbClr val="000000">
                      <a:alpha val="43137"/>
                    </a:srgbClr>
                  </a:outerShdw>
                </a:effectLst>
              </a:rPr>
              <a:t>BLANC DE 2008</a:t>
            </a:r>
          </a:p>
        </p:txBody>
      </p:sp>
      <p:pic>
        <p:nvPicPr>
          <p:cNvPr id="8" name="Imag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36360" y="2387094"/>
            <a:ext cx="1362426" cy="2066416"/>
          </a:xfrm>
          <a:prstGeom prst="rect">
            <a:avLst/>
          </a:prstGeom>
          <a:noFill/>
          <a:ln>
            <a:noFill/>
          </a:ln>
          <a:effectLst>
            <a:outerShdw blurRad="107950" dist="12700" dir="5400000" algn="ctr">
              <a:srgbClr val="000000"/>
            </a:outerShdw>
          </a:effectLst>
          <a:scene3d>
            <a:camera prst="perspectiveContrastingLeftFacing"/>
            <a:lightRig rig="soft" dir="t">
              <a:rot lat="0" lon="0" rev="0"/>
            </a:lightRig>
          </a:scene3d>
          <a:sp3d contourW="44450" prstMaterial="matte">
            <a:bevelT w="63500" h="63500" prst="artDeco"/>
            <a:contourClr>
              <a:srgbClr val="FFFFFF"/>
            </a:contourClr>
          </a:sp3d>
        </p:spPr>
      </p:pic>
      <p:sp>
        <p:nvSpPr>
          <p:cNvPr id="9" name="ZoneTexte 8"/>
          <p:cNvSpPr txBox="1"/>
          <p:nvPr/>
        </p:nvSpPr>
        <p:spPr>
          <a:xfrm>
            <a:off x="1955540" y="4895435"/>
            <a:ext cx="7419324" cy="1161857"/>
          </a:xfrm>
          <a:prstGeom prst="rect">
            <a:avLst/>
          </a:prstGeom>
          <a:solidFill>
            <a:schemeClr val="bg1">
              <a:alpha val="60000"/>
            </a:schemeClr>
          </a:solidFill>
        </p:spPr>
        <p:txBody>
          <a:bodyPr wrap="square" rtlCol="0">
            <a:spAutoFit/>
          </a:bodyPr>
          <a:lstStyle/>
          <a:p>
            <a:pPr algn="ctr"/>
            <a:r>
              <a:rPr lang="fr-FR" dirty="0" smtClean="0">
                <a:effectLst>
                  <a:outerShdw blurRad="38100" dist="38100" dir="2700000" algn="tl">
                    <a:srgbClr val="000000">
                      <a:alpha val="43137"/>
                    </a:srgbClr>
                  </a:outerShdw>
                </a:effectLst>
              </a:rPr>
              <a:t>« </a:t>
            </a:r>
            <a:r>
              <a:rPr lang="fr-FR" i="1" dirty="0">
                <a:effectLst>
                  <a:outerShdw blurRad="38100" dist="38100" dir="2700000" algn="tl">
                    <a:srgbClr val="000000">
                      <a:alpha val="43137"/>
                    </a:srgbClr>
                  </a:outerShdw>
                </a:effectLst>
              </a:rPr>
              <a:t>[…] au niveau stratégique, les priorités géographiques, en particulier, en termes de veille, d’anticipation et de prévention, devront être clairement déterminées et validées […] </a:t>
            </a:r>
            <a:r>
              <a:rPr lang="fr-FR" dirty="0" smtClean="0">
                <a:effectLst>
                  <a:outerShdw blurRad="38100" dist="38100" dir="2700000" algn="tl">
                    <a:srgbClr val="000000">
                      <a:alpha val="43137"/>
                    </a:srgbClr>
                  </a:outerShdw>
                </a:effectLst>
              </a:rPr>
              <a:t> »</a:t>
            </a:r>
          </a:p>
          <a:p>
            <a:pPr algn="r">
              <a:spcBef>
                <a:spcPts val="600"/>
              </a:spcBef>
            </a:pPr>
            <a:r>
              <a:rPr lang="fr-FR" sz="1100" dirty="0">
                <a:effectLst>
                  <a:outerShdw blurRad="38100" dist="38100" dir="2700000" algn="tl">
                    <a:srgbClr val="000000">
                      <a:alpha val="43137"/>
                    </a:srgbClr>
                  </a:outerShdw>
                </a:effectLst>
              </a:rPr>
              <a:t>LIVRE BLANC DE </a:t>
            </a:r>
            <a:r>
              <a:rPr lang="fr-FR" sz="1100" dirty="0" smtClean="0">
                <a:effectLst>
                  <a:outerShdw blurRad="38100" dist="38100" dir="2700000" algn="tl">
                    <a:srgbClr val="000000">
                      <a:alpha val="43137"/>
                    </a:srgbClr>
                  </a:outerShdw>
                </a:effectLst>
              </a:rPr>
              <a:t>2013</a:t>
            </a:r>
            <a:endParaRPr lang="fr-FR" sz="1100" dirty="0">
              <a:effectLst>
                <a:outerShdw blurRad="38100" dist="38100" dir="2700000" algn="tl">
                  <a:srgbClr val="000000">
                    <a:alpha val="43137"/>
                  </a:srgbClr>
                </a:outerShdw>
              </a:effectLst>
            </a:endParaRPr>
          </a:p>
        </p:txBody>
      </p:sp>
      <p:pic>
        <p:nvPicPr>
          <p:cNvPr id="3" name="Picture 6" descr="https://buclermont.hypotheses.org/files/2015/10/napol%C3%A9on.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3867660" y="1469817"/>
            <a:ext cx="3631127" cy="2543152"/>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rgbClr val="FFFFFF"/>
                </a:solidFill>
              </a14:hiddenFill>
            </a:ext>
          </a:extLst>
        </p:spPr>
      </p:pic>
      <p:sp>
        <p:nvSpPr>
          <p:cNvPr id="11" name="ZoneTexte 10"/>
          <p:cNvSpPr txBox="1"/>
          <p:nvPr/>
        </p:nvSpPr>
        <p:spPr>
          <a:xfrm>
            <a:off x="2006554" y="5977443"/>
            <a:ext cx="7317296" cy="907941"/>
          </a:xfrm>
          <a:prstGeom prst="rect">
            <a:avLst/>
          </a:prstGeom>
          <a:solidFill>
            <a:schemeClr val="bg1">
              <a:alpha val="60000"/>
            </a:schemeClr>
          </a:solidFill>
        </p:spPr>
        <p:txBody>
          <a:bodyPr wrap="square" rtlCol="0">
            <a:spAutoFit/>
          </a:bodyPr>
          <a:lstStyle/>
          <a:p>
            <a:pPr algn="ctr"/>
            <a:r>
              <a:rPr lang="fr-FR" dirty="0" smtClean="0">
                <a:effectLst>
                  <a:outerShdw blurRad="38100" dist="38100" dir="2700000" algn="tl">
                    <a:srgbClr val="000000">
                      <a:alpha val="43137"/>
                    </a:srgbClr>
                  </a:outerShdw>
                </a:effectLst>
              </a:rPr>
              <a:t>« </a:t>
            </a:r>
            <a:r>
              <a:rPr lang="fr-FR" i="1" dirty="0">
                <a:effectLst>
                  <a:outerShdw blurRad="38100" dist="38100" dir="2700000" algn="tl">
                    <a:srgbClr val="000000">
                      <a:alpha val="43137"/>
                    </a:srgbClr>
                  </a:outerShdw>
                </a:effectLst>
              </a:rPr>
              <a:t>La géographie continuera ainsi d’être un paramètre important dans la </a:t>
            </a:r>
            <a:r>
              <a:rPr lang="fr-FR" i="1" dirty="0" smtClean="0">
                <a:effectLst>
                  <a:outerShdw blurRad="38100" dist="38100" dir="2700000" algn="tl">
                    <a:srgbClr val="000000">
                      <a:alpha val="43137"/>
                    </a:srgbClr>
                  </a:outerShdw>
                </a:effectLst>
              </a:rPr>
              <a:t>définition de </a:t>
            </a:r>
            <a:r>
              <a:rPr lang="fr-FR" i="1" dirty="0">
                <a:effectLst>
                  <a:outerShdw blurRad="38100" dist="38100" dir="2700000" algn="tl">
                    <a:srgbClr val="000000">
                      <a:alpha val="43137"/>
                    </a:srgbClr>
                  </a:outerShdw>
                </a:effectLst>
              </a:rPr>
              <a:t>nos priorités.</a:t>
            </a:r>
            <a:r>
              <a:rPr lang="fr-FR" dirty="0" smtClean="0">
                <a:effectLst>
                  <a:outerShdw blurRad="38100" dist="38100" dir="2700000" algn="tl">
                    <a:srgbClr val="000000">
                      <a:alpha val="43137"/>
                    </a:srgbClr>
                  </a:outerShdw>
                </a:effectLst>
              </a:rPr>
              <a:t> »</a:t>
            </a:r>
          </a:p>
          <a:p>
            <a:pPr algn="r">
              <a:spcBef>
                <a:spcPts val="600"/>
              </a:spcBef>
            </a:pPr>
            <a:r>
              <a:rPr lang="fr-FR" sz="1100" dirty="0" smtClean="0">
                <a:effectLst>
                  <a:outerShdw blurRad="38100" dist="38100" dir="2700000" algn="tl">
                    <a:srgbClr val="000000">
                      <a:alpha val="43137"/>
                    </a:srgbClr>
                  </a:outerShdw>
                </a:effectLst>
              </a:rPr>
              <a:t>REVUE STRATEGIQUE DE 2017</a:t>
            </a:r>
            <a:endParaRPr lang="fr-FR" sz="1100" dirty="0">
              <a:effectLst>
                <a:outerShdw blurRad="38100" dist="38100" dir="2700000" algn="tl">
                  <a:srgbClr val="000000">
                    <a:alpha val="43137"/>
                  </a:srgbClr>
                </a:outerShdw>
              </a:effectLst>
            </a:endParaRPr>
          </a:p>
        </p:txBody>
      </p:sp>
      <p:pic>
        <p:nvPicPr>
          <p:cNvPr id="12" name="Imag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364636" y="4607179"/>
            <a:ext cx="1305873" cy="2064859"/>
          </a:xfrm>
          <a:prstGeom prst="rect">
            <a:avLst/>
          </a:prstGeom>
          <a:noFill/>
          <a:ln>
            <a:noFill/>
          </a:ln>
          <a:effectLst>
            <a:outerShdw blurRad="107950" dist="12700" dir="5400000" algn="ctr">
              <a:srgbClr val="000000"/>
            </a:outerShdw>
          </a:effectLst>
          <a:scene3d>
            <a:camera prst="perspectiveContrastingLeftFacing"/>
            <a:lightRig rig="soft" dir="t">
              <a:rot lat="0" lon="0" rev="0"/>
            </a:lightRig>
          </a:scene3d>
          <a:sp3d contourW="44450" prstMaterial="matte">
            <a:bevelT w="63500" h="63500" prst="artDeco"/>
            <a:contourClr>
              <a:srgbClr val="FFFFFF"/>
            </a:contourClr>
          </a:sp3d>
        </p:spPr>
      </p:pic>
      <p:sp>
        <p:nvSpPr>
          <p:cNvPr id="14" name="Rectangle 13"/>
          <p:cNvSpPr/>
          <p:nvPr/>
        </p:nvSpPr>
        <p:spPr>
          <a:xfrm rot="5400000">
            <a:off x="8655597" y="4076070"/>
            <a:ext cx="6096000" cy="369332"/>
          </a:xfrm>
          <a:prstGeom prst="rect">
            <a:avLst/>
          </a:prstGeom>
        </p:spPr>
        <p:txBody>
          <a:bodyPr>
            <a:spAutoFit/>
          </a:bodyPr>
          <a:lstStyle/>
          <a:p>
            <a:r>
              <a:rPr lang="fr-FR" dirty="0">
                <a:solidFill>
                  <a:schemeClr val="bg1"/>
                </a:solidFill>
              </a:rPr>
              <a:t>La géographie militaire, un savoir </a:t>
            </a:r>
            <a:r>
              <a:rPr lang="fr-FR" dirty="0" smtClean="0">
                <a:solidFill>
                  <a:schemeClr val="bg1"/>
                </a:solidFill>
              </a:rPr>
              <a:t>stratégique</a:t>
            </a:r>
            <a:endParaRPr lang="fr-FR" dirty="0">
              <a:solidFill>
                <a:schemeClr val="bg1"/>
              </a:solidFill>
            </a:endParaRPr>
          </a:p>
        </p:txBody>
      </p:sp>
    </p:spTree>
    <p:extLst>
      <p:ext uri="{BB962C8B-B14F-4D97-AF65-F5344CB8AC3E}">
        <p14:creationId xmlns:p14="http://schemas.microsoft.com/office/powerpoint/2010/main" val="18937763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p:cNvCxnSpPr/>
          <p:nvPr/>
        </p:nvCxnSpPr>
        <p:spPr>
          <a:xfrm>
            <a:off x="-24680" y="3886097"/>
            <a:ext cx="11244572" cy="0"/>
          </a:xfrm>
          <a:prstGeom prst="line">
            <a:avLst/>
          </a:prstGeom>
          <a:ln w="28575">
            <a:solidFill>
              <a:schemeClr val="tx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6" name="Ellipse 5"/>
          <p:cNvSpPr/>
          <p:nvPr/>
        </p:nvSpPr>
        <p:spPr>
          <a:xfrm>
            <a:off x="256684" y="3796117"/>
            <a:ext cx="180000" cy="180000"/>
          </a:xfrm>
          <a:prstGeom prst="ellipse">
            <a:avLst/>
          </a:prstGeom>
          <a:solidFill>
            <a:schemeClr val="tx2"/>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8" name="ZoneTexte 7"/>
          <p:cNvSpPr txBox="1"/>
          <p:nvPr/>
        </p:nvSpPr>
        <p:spPr>
          <a:xfrm>
            <a:off x="-85354" y="3256037"/>
            <a:ext cx="972108" cy="523220"/>
          </a:xfrm>
          <a:prstGeom prst="rect">
            <a:avLst/>
          </a:prstGeom>
          <a:noFill/>
        </p:spPr>
        <p:txBody>
          <a:bodyPr wrap="square" rtlCol="0">
            <a:spAutoFit/>
          </a:bodyPr>
          <a:lstStyle/>
          <a:p>
            <a:r>
              <a:rPr lang="fr-FR" sz="2800" b="1" dirty="0" smtClean="0">
                <a:solidFill>
                  <a:schemeClr val="tx2"/>
                </a:solidFill>
                <a:latin typeface="Garamond" panose="02020404030301010803" pitchFamily="18" charset="0"/>
              </a:rPr>
              <a:t>1688</a:t>
            </a:r>
            <a:endParaRPr lang="fr-FR" sz="2800" b="1" dirty="0">
              <a:solidFill>
                <a:schemeClr val="tx2"/>
              </a:solidFill>
              <a:latin typeface="Garamond" panose="02020404030301010803" pitchFamily="18" charset="0"/>
            </a:endParaRPr>
          </a:p>
        </p:txBody>
      </p:sp>
      <p:sp>
        <p:nvSpPr>
          <p:cNvPr id="9" name="Rectangle à coins arrondis 8"/>
          <p:cNvSpPr/>
          <p:nvPr/>
        </p:nvSpPr>
        <p:spPr>
          <a:xfrm>
            <a:off x="191334" y="4480173"/>
            <a:ext cx="1440170" cy="1217079"/>
          </a:xfrm>
          <a:prstGeom prst="wedgeRoundRectCallout">
            <a:avLst>
              <a:gd name="adj1" fmla="val -36802"/>
              <a:gd name="adj2" fmla="val -77839"/>
              <a:gd name="adj3" fmla="val 16667"/>
            </a:avLst>
          </a:prstGeom>
          <a:solidFill>
            <a:schemeClr val="bg1">
              <a:alpha val="70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fr-FR" b="1" dirty="0">
                <a:solidFill>
                  <a:schemeClr val="tx2"/>
                </a:solidFill>
                <a:latin typeface="Garamond" panose="02020404030301010803" pitchFamily="18" charset="0"/>
              </a:rPr>
              <a:t>Création du Dépôt de la </a:t>
            </a:r>
            <a:r>
              <a:rPr lang="fr-FR" altLang="fr-FR" b="1" dirty="0" smtClean="0">
                <a:solidFill>
                  <a:schemeClr val="tx2"/>
                </a:solidFill>
                <a:latin typeface="Garamond" panose="02020404030301010803" pitchFamily="18" charset="0"/>
              </a:rPr>
              <a:t>Guerre</a:t>
            </a:r>
            <a:endParaRPr lang="fr-FR" altLang="fr-FR" sz="2800" b="1" dirty="0">
              <a:solidFill>
                <a:schemeClr val="tx2"/>
              </a:solidFill>
              <a:latin typeface="Garamond" panose="02020404030301010803" pitchFamily="18" charset="0"/>
            </a:endParaRPr>
          </a:p>
        </p:txBody>
      </p:sp>
      <p:sp>
        <p:nvSpPr>
          <p:cNvPr id="12" name="Rectangle à coins arrondis 11"/>
          <p:cNvSpPr/>
          <p:nvPr/>
        </p:nvSpPr>
        <p:spPr>
          <a:xfrm>
            <a:off x="677408" y="1435704"/>
            <a:ext cx="1854216" cy="1594981"/>
          </a:xfrm>
          <a:prstGeom prst="wedgeRoundRectCallout">
            <a:avLst/>
          </a:prstGeom>
          <a:solidFill>
            <a:schemeClr val="bg1">
              <a:alpha val="70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b="1" dirty="0">
                <a:solidFill>
                  <a:schemeClr val="tx2"/>
                </a:solidFill>
                <a:latin typeface="Garamond" panose="02020404030301010803" pitchFamily="18" charset="0"/>
              </a:rPr>
              <a:t>Création du corps des ingénieurs des camps et armées du Roi </a:t>
            </a:r>
          </a:p>
        </p:txBody>
      </p:sp>
      <p:sp>
        <p:nvSpPr>
          <p:cNvPr id="13" name="Ellipse 12"/>
          <p:cNvSpPr/>
          <p:nvPr/>
        </p:nvSpPr>
        <p:spPr>
          <a:xfrm>
            <a:off x="1174786" y="3783229"/>
            <a:ext cx="180000" cy="180000"/>
          </a:xfrm>
          <a:prstGeom prst="ellipse">
            <a:avLst/>
          </a:prstGeom>
          <a:solidFill>
            <a:schemeClr val="tx2"/>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14" name="ZoneTexte 13"/>
          <p:cNvSpPr txBox="1"/>
          <p:nvPr/>
        </p:nvSpPr>
        <p:spPr>
          <a:xfrm>
            <a:off x="832748" y="3256037"/>
            <a:ext cx="972108" cy="523220"/>
          </a:xfrm>
          <a:prstGeom prst="rect">
            <a:avLst/>
          </a:prstGeom>
          <a:noFill/>
        </p:spPr>
        <p:txBody>
          <a:bodyPr wrap="square" rtlCol="0">
            <a:spAutoFit/>
          </a:bodyPr>
          <a:lstStyle/>
          <a:p>
            <a:r>
              <a:rPr lang="fr-FR" sz="2800" b="1" dirty="0" smtClean="0">
                <a:solidFill>
                  <a:schemeClr val="tx2"/>
                </a:solidFill>
                <a:latin typeface="Garamond" panose="02020404030301010803" pitchFamily="18" charset="0"/>
              </a:rPr>
              <a:t>1696</a:t>
            </a:r>
            <a:endParaRPr lang="fr-FR" sz="2800" b="1" dirty="0">
              <a:solidFill>
                <a:schemeClr val="tx2"/>
              </a:solidFill>
              <a:latin typeface="Garamond" panose="02020404030301010803" pitchFamily="18" charset="0"/>
            </a:endParaRPr>
          </a:p>
        </p:txBody>
      </p:sp>
      <p:sp>
        <p:nvSpPr>
          <p:cNvPr id="19" name="Ellipse 18"/>
          <p:cNvSpPr/>
          <p:nvPr/>
        </p:nvSpPr>
        <p:spPr>
          <a:xfrm>
            <a:off x="2083763" y="3796117"/>
            <a:ext cx="180000" cy="180000"/>
          </a:xfrm>
          <a:prstGeom prst="ellipse">
            <a:avLst/>
          </a:prstGeom>
          <a:solidFill>
            <a:schemeClr val="accent2"/>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20" name="ZoneTexte 19"/>
          <p:cNvSpPr txBox="1"/>
          <p:nvPr/>
        </p:nvSpPr>
        <p:spPr>
          <a:xfrm>
            <a:off x="1741725" y="3256037"/>
            <a:ext cx="972108" cy="523220"/>
          </a:xfrm>
          <a:prstGeom prst="rect">
            <a:avLst/>
          </a:prstGeom>
          <a:noFill/>
        </p:spPr>
        <p:txBody>
          <a:bodyPr wrap="square" rtlCol="0">
            <a:spAutoFit/>
          </a:bodyPr>
          <a:lstStyle/>
          <a:p>
            <a:r>
              <a:rPr lang="fr-FR" sz="2800" b="1" dirty="0" smtClean="0">
                <a:solidFill>
                  <a:schemeClr val="tx2"/>
                </a:solidFill>
                <a:latin typeface="Garamond" panose="02020404030301010803" pitchFamily="18" charset="0"/>
              </a:rPr>
              <a:t>1747</a:t>
            </a:r>
            <a:endParaRPr lang="fr-FR" sz="2800" b="1" dirty="0">
              <a:solidFill>
                <a:schemeClr val="tx2"/>
              </a:solidFill>
              <a:latin typeface="Garamond" panose="02020404030301010803" pitchFamily="18" charset="0"/>
            </a:endParaRPr>
          </a:p>
        </p:txBody>
      </p:sp>
      <p:sp>
        <p:nvSpPr>
          <p:cNvPr id="21" name="Ellipse 20"/>
          <p:cNvSpPr/>
          <p:nvPr/>
        </p:nvSpPr>
        <p:spPr>
          <a:xfrm>
            <a:off x="3217287" y="3796117"/>
            <a:ext cx="180000" cy="180000"/>
          </a:xfrm>
          <a:prstGeom prst="ellipse">
            <a:avLst/>
          </a:prstGeom>
          <a:solidFill>
            <a:schemeClr val="tx2"/>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22" name="ZoneTexte 21"/>
          <p:cNvSpPr txBox="1"/>
          <p:nvPr/>
        </p:nvSpPr>
        <p:spPr>
          <a:xfrm>
            <a:off x="2875249" y="3256037"/>
            <a:ext cx="972108" cy="523220"/>
          </a:xfrm>
          <a:prstGeom prst="rect">
            <a:avLst/>
          </a:prstGeom>
          <a:noFill/>
        </p:spPr>
        <p:txBody>
          <a:bodyPr wrap="square" rtlCol="0">
            <a:spAutoFit/>
          </a:bodyPr>
          <a:lstStyle/>
          <a:p>
            <a:r>
              <a:rPr lang="fr-FR" sz="2800" b="1" dirty="0" smtClean="0">
                <a:solidFill>
                  <a:schemeClr val="tx2"/>
                </a:solidFill>
                <a:latin typeface="Garamond" panose="02020404030301010803" pitchFamily="18" charset="0"/>
              </a:rPr>
              <a:t>1756</a:t>
            </a:r>
            <a:endParaRPr lang="fr-FR" sz="2800" b="1" dirty="0">
              <a:solidFill>
                <a:schemeClr val="tx2"/>
              </a:solidFill>
              <a:latin typeface="Garamond" panose="02020404030301010803" pitchFamily="18" charset="0"/>
            </a:endParaRPr>
          </a:p>
        </p:txBody>
      </p:sp>
      <p:sp>
        <p:nvSpPr>
          <p:cNvPr id="23" name="Rectangle à coins arrondis 22"/>
          <p:cNvSpPr/>
          <p:nvPr/>
        </p:nvSpPr>
        <p:spPr>
          <a:xfrm>
            <a:off x="2765640" y="4444169"/>
            <a:ext cx="2010148" cy="1217079"/>
          </a:xfrm>
          <a:prstGeom prst="wedgeRoundRectCallout">
            <a:avLst>
              <a:gd name="adj1" fmla="val -20833"/>
              <a:gd name="adj2" fmla="val -67916"/>
              <a:gd name="adj3" fmla="val 16667"/>
            </a:avLst>
          </a:prstGeom>
          <a:solidFill>
            <a:schemeClr val="bg1">
              <a:alpha val="70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b="1" dirty="0">
                <a:solidFill>
                  <a:schemeClr val="tx2"/>
                </a:solidFill>
                <a:latin typeface="Garamond" panose="02020404030301010803" pitchFamily="18" charset="0"/>
              </a:rPr>
              <a:t>Commandement unique du dépôt de la Guerre</a:t>
            </a:r>
          </a:p>
        </p:txBody>
      </p:sp>
      <p:sp>
        <p:nvSpPr>
          <p:cNvPr id="2" name="Rectangle 1"/>
          <p:cNvSpPr/>
          <p:nvPr/>
        </p:nvSpPr>
        <p:spPr>
          <a:xfrm>
            <a:off x="1217468" y="3924818"/>
            <a:ext cx="1889941" cy="369332"/>
          </a:xfrm>
          <a:prstGeom prst="rect">
            <a:avLst/>
          </a:prstGeom>
        </p:spPr>
        <p:txBody>
          <a:bodyPr wrap="none">
            <a:spAutoFit/>
          </a:bodyPr>
          <a:lstStyle/>
          <a:p>
            <a:r>
              <a:rPr lang="fr-FR" b="1" dirty="0">
                <a:solidFill>
                  <a:schemeClr val="accent2"/>
                </a:solidFill>
                <a:latin typeface="Garamond" panose="02020404030301010803" pitchFamily="18" charset="0"/>
              </a:rPr>
              <a:t>C</a:t>
            </a:r>
            <a:r>
              <a:rPr lang="fr-FR" b="1" dirty="0" smtClean="0">
                <a:solidFill>
                  <a:schemeClr val="accent2"/>
                </a:solidFill>
                <a:latin typeface="Garamond" panose="02020404030301010803" pitchFamily="18" charset="0"/>
              </a:rPr>
              <a:t>artes </a:t>
            </a:r>
            <a:r>
              <a:rPr lang="fr-FR" b="1" dirty="0">
                <a:solidFill>
                  <a:schemeClr val="accent2"/>
                </a:solidFill>
                <a:latin typeface="Garamond" panose="02020404030301010803" pitchFamily="18" charset="0"/>
              </a:rPr>
              <a:t>de Cassini</a:t>
            </a:r>
          </a:p>
        </p:txBody>
      </p:sp>
      <p:sp>
        <p:nvSpPr>
          <p:cNvPr id="24" name="Ellipse 23"/>
          <p:cNvSpPr/>
          <p:nvPr/>
        </p:nvSpPr>
        <p:spPr>
          <a:xfrm>
            <a:off x="4192353" y="3796117"/>
            <a:ext cx="180000" cy="180000"/>
          </a:xfrm>
          <a:prstGeom prst="ellipse">
            <a:avLst/>
          </a:prstGeom>
          <a:solidFill>
            <a:schemeClr val="accent2"/>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25" name="ZoneTexte 24"/>
          <p:cNvSpPr txBox="1"/>
          <p:nvPr/>
        </p:nvSpPr>
        <p:spPr>
          <a:xfrm>
            <a:off x="3850315" y="3256037"/>
            <a:ext cx="972108" cy="523220"/>
          </a:xfrm>
          <a:prstGeom prst="rect">
            <a:avLst/>
          </a:prstGeom>
          <a:noFill/>
        </p:spPr>
        <p:txBody>
          <a:bodyPr wrap="square" rtlCol="0">
            <a:spAutoFit/>
          </a:bodyPr>
          <a:lstStyle/>
          <a:p>
            <a:r>
              <a:rPr lang="fr-FR" sz="2800" b="1" dirty="0" smtClean="0">
                <a:solidFill>
                  <a:schemeClr val="tx2"/>
                </a:solidFill>
                <a:latin typeface="Garamond" panose="02020404030301010803" pitchFamily="18" charset="0"/>
              </a:rPr>
              <a:t>1817</a:t>
            </a:r>
            <a:endParaRPr lang="fr-FR" sz="2800" b="1" dirty="0">
              <a:solidFill>
                <a:schemeClr val="tx2"/>
              </a:solidFill>
              <a:latin typeface="Garamond" panose="02020404030301010803" pitchFamily="18" charset="0"/>
            </a:endParaRPr>
          </a:p>
        </p:txBody>
      </p:sp>
      <p:sp>
        <p:nvSpPr>
          <p:cNvPr id="26" name="Rectangle 25"/>
          <p:cNvSpPr/>
          <p:nvPr/>
        </p:nvSpPr>
        <p:spPr>
          <a:xfrm>
            <a:off x="3866118" y="3924818"/>
            <a:ext cx="2067874" cy="369332"/>
          </a:xfrm>
          <a:prstGeom prst="rect">
            <a:avLst/>
          </a:prstGeom>
        </p:spPr>
        <p:txBody>
          <a:bodyPr wrap="none">
            <a:spAutoFit/>
          </a:bodyPr>
          <a:lstStyle/>
          <a:p>
            <a:r>
              <a:rPr lang="fr-FR" b="1" dirty="0">
                <a:solidFill>
                  <a:schemeClr val="accent2"/>
                </a:solidFill>
                <a:latin typeface="Garamond" panose="02020404030301010803" pitchFamily="18" charset="0"/>
              </a:rPr>
              <a:t>C</a:t>
            </a:r>
            <a:r>
              <a:rPr lang="fr-FR" b="1" dirty="0" smtClean="0">
                <a:solidFill>
                  <a:schemeClr val="accent2"/>
                </a:solidFill>
                <a:latin typeface="Garamond" panose="02020404030301010803" pitchFamily="18" charset="0"/>
              </a:rPr>
              <a:t>artes d’état-major</a:t>
            </a:r>
            <a:endParaRPr lang="fr-FR" b="1" dirty="0">
              <a:solidFill>
                <a:schemeClr val="accent2"/>
              </a:solidFill>
              <a:latin typeface="Garamond" panose="02020404030301010803" pitchFamily="18" charset="0"/>
            </a:endParaRPr>
          </a:p>
        </p:txBody>
      </p:sp>
      <p:sp>
        <p:nvSpPr>
          <p:cNvPr id="27" name="Rectangle à coins arrondis 26"/>
          <p:cNvSpPr/>
          <p:nvPr/>
        </p:nvSpPr>
        <p:spPr>
          <a:xfrm>
            <a:off x="4241804" y="1448592"/>
            <a:ext cx="1854216" cy="1594981"/>
          </a:xfrm>
          <a:prstGeom prst="wedgeRoundRectCallout">
            <a:avLst>
              <a:gd name="adj1" fmla="val -6876"/>
              <a:gd name="adj2" fmla="val 63582"/>
              <a:gd name="adj3" fmla="val 16667"/>
            </a:avLst>
          </a:prstGeom>
          <a:solidFill>
            <a:schemeClr val="bg1">
              <a:alpha val="70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b="1" dirty="0" smtClean="0">
                <a:solidFill>
                  <a:schemeClr val="tx2"/>
                </a:solidFill>
                <a:latin typeface="Garamond" panose="02020404030301010803" pitchFamily="18" charset="0"/>
              </a:rPr>
              <a:t>Suppression du Dépôt de la Guerre et création du SGA</a:t>
            </a:r>
            <a:endParaRPr lang="fr-FR" b="1" dirty="0">
              <a:solidFill>
                <a:schemeClr val="tx2"/>
              </a:solidFill>
              <a:latin typeface="Garamond" panose="02020404030301010803" pitchFamily="18" charset="0"/>
            </a:endParaRPr>
          </a:p>
        </p:txBody>
      </p:sp>
      <p:sp>
        <p:nvSpPr>
          <p:cNvPr id="28" name="Ellipse 27"/>
          <p:cNvSpPr/>
          <p:nvPr/>
        </p:nvSpPr>
        <p:spPr>
          <a:xfrm>
            <a:off x="5117826" y="3796117"/>
            <a:ext cx="180000" cy="180000"/>
          </a:xfrm>
          <a:prstGeom prst="ellipse">
            <a:avLst/>
          </a:prstGeom>
          <a:solidFill>
            <a:schemeClr val="tx2"/>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29" name="ZoneTexte 28"/>
          <p:cNvSpPr txBox="1"/>
          <p:nvPr/>
        </p:nvSpPr>
        <p:spPr>
          <a:xfrm>
            <a:off x="4775788" y="3268925"/>
            <a:ext cx="972108" cy="523220"/>
          </a:xfrm>
          <a:prstGeom prst="rect">
            <a:avLst/>
          </a:prstGeom>
          <a:noFill/>
        </p:spPr>
        <p:txBody>
          <a:bodyPr wrap="square" rtlCol="0">
            <a:spAutoFit/>
          </a:bodyPr>
          <a:lstStyle/>
          <a:p>
            <a:r>
              <a:rPr lang="fr-FR" sz="2800" b="1" dirty="0" smtClean="0">
                <a:solidFill>
                  <a:schemeClr val="tx2"/>
                </a:solidFill>
                <a:latin typeface="Garamond" panose="02020404030301010803" pitchFamily="18" charset="0"/>
              </a:rPr>
              <a:t>1887</a:t>
            </a:r>
            <a:endParaRPr lang="fr-FR" sz="2800" b="1" dirty="0">
              <a:solidFill>
                <a:schemeClr val="tx2"/>
              </a:solidFill>
              <a:latin typeface="Garamond" panose="02020404030301010803" pitchFamily="18" charset="0"/>
            </a:endParaRPr>
          </a:p>
        </p:txBody>
      </p:sp>
      <p:sp>
        <p:nvSpPr>
          <p:cNvPr id="30" name="Ellipse 29"/>
          <p:cNvSpPr/>
          <p:nvPr/>
        </p:nvSpPr>
        <p:spPr>
          <a:xfrm>
            <a:off x="5909302" y="3796117"/>
            <a:ext cx="180000" cy="180000"/>
          </a:xfrm>
          <a:prstGeom prst="ellipse">
            <a:avLst/>
          </a:prstGeom>
          <a:solidFill>
            <a:schemeClr val="tx2"/>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31" name="ZoneTexte 30"/>
          <p:cNvSpPr txBox="1"/>
          <p:nvPr/>
        </p:nvSpPr>
        <p:spPr>
          <a:xfrm>
            <a:off x="5567264" y="3256037"/>
            <a:ext cx="972108" cy="523220"/>
          </a:xfrm>
          <a:prstGeom prst="rect">
            <a:avLst/>
          </a:prstGeom>
          <a:noFill/>
        </p:spPr>
        <p:txBody>
          <a:bodyPr wrap="square" rtlCol="0">
            <a:spAutoFit/>
          </a:bodyPr>
          <a:lstStyle/>
          <a:p>
            <a:r>
              <a:rPr lang="fr-FR" sz="2800" b="1" dirty="0" smtClean="0">
                <a:solidFill>
                  <a:schemeClr val="tx2"/>
                </a:solidFill>
                <a:latin typeface="Garamond" panose="02020404030301010803" pitchFamily="18" charset="0"/>
              </a:rPr>
              <a:t>1915</a:t>
            </a:r>
            <a:endParaRPr lang="fr-FR" sz="2800" b="1" dirty="0">
              <a:solidFill>
                <a:schemeClr val="tx2"/>
              </a:solidFill>
              <a:latin typeface="Garamond" panose="02020404030301010803" pitchFamily="18" charset="0"/>
            </a:endParaRPr>
          </a:p>
        </p:txBody>
      </p:sp>
      <p:sp>
        <p:nvSpPr>
          <p:cNvPr id="32" name="Rectangle à coins arrondis 31"/>
          <p:cNvSpPr/>
          <p:nvPr/>
        </p:nvSpPr>
        <p:spPr>
          <a:xfrm>
            <a:off x="5159896" y="4444169"/>
            <a:ext cx="1854216" cy="1217079"/>
          </a:xfrm>
          <a:prstGeom prst="wedgeRoundRectCallout">
            <a:avLst>
              <a:gd name="adj1" fmla="val -11528"/>
              <a:gd name="adj2" fmla="val -76421"/>
              <a:gd name="adj3" fmla="val 16667"/>
            </a:avLst>
          </a:prstGeom>
          <a:solidFill>
            <a:schemeClr val="bg1">
              <a:alpha val="70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b="1" dirty="0" smtClean="0">
                <a:solidFill>
                  <a:schemeClr val="tx2"/>
                </a:solidFill>
                <a:latin typeface="Garamond" panose="02020404030301010803" pitchFamily="18" charset="0"/>
              </a:rPr>
              <a:t>Création du bureau météorologique militaire</a:t>
            </a:r>
            <a:endParaRPr lang="fr-FR" b="1" dirty="0">
              <a:solidFill>
                <a:schemeClr val="tx2"/>
              </a:solidFill>
              <a:latin typeface="Garamond" panose="02020404030301010803" pitchFamily="18" charset="0"/>
            </a:endParaRPr>
          </a:p>
        </p:txBody>
      </p:sp>
      <p:sp>
        <p:nvSpPr>
          <p:cNvPr id="33" name="Rectangle à coins arrondis 32"/>
          <p:cNvSpPr/>
          <p:nvPr/>
        </p:nvSpPr>
        <p:spPr>
          <a:xfrm>
            <a:off x="6222024" y="1448592"/>
            <a:ext cx="1854216" cy="1594981"/>
          </a:xfrm>
          <a:prstGeom prst="wedgeRoundRectCallout">
            <a:avLst>
              <a:gd name="adj1" fmla="val -2224"/>
              <a:gd name="adj2" fmla="val 67908"/>
              <a:gd name="adj3" fmla="val 16667"/>
            </a:avLst>
          </a:prstGeom>
          <a:solidFill>
            <a:schemeClr val="bg1">
              <a:alpha val="70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b="1" dirty="0" smtClean="0">
                <a:solidFill>
                  <a:schemeClr val="tx2"/>
                </a:solidFill>
                <a:latin typeface="Garamond" panose="02020404030301010803" pitchFamily="18" charset="0"/>
              </a:rPr>
              <a:t>Dissolution du SGA.</a:t>
            </a:r>
          </a:p>
          <a:p>
            <a:r>
              <a:rPr lang="fr-FR" b="1" dirty="0" smtClean="0">
                <a:solidFill>
                  <a:schemeClr val="tx2"/>
                </a:solidFill>
                <a:latin typeface="Garamond" panose="02020404030301010803" pitchFamily="18" charset="0"/>
              </a:rPr>
              <a:t>Création de l’IGN</a:t>
            </a:r>
            <a:endParaRPr lang="fr-FR" b="1" dirty="0">
              <a:solidFill>
                <a:schemeClr val="tx2"/>
              </a:solidFill>
              <a:latin typeface="Garamond" panose="02020404030301010803" pitchFamily="18" charset="0"/>
            </a:endParaRPr>
          </a:p>
        </p:txBody>
      </p:sp>
      <p:sp>
        <p:nvSpPr>
          <p:cNvPr id="34" name="Ellipse 33"/>
          <p:cNvSpPr/>
          <p:nvPr/>
        </p:nvSpPr>
        <p:spPr>
          <a:xfrm>
            <a:off x="7170054" y="3796117"/>
            <a:ext cx="180000" cy="180000"/>
          </a:xfrm>
          <a:prstGeom prst="ellipse">
            <a:avLst/>
          </a:prstGeom>
          <a:solidFill>
            <a:schemeClr val="tx2"/>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35" name="ZoneTexte 34"/>
          <p:cNvSpPr txBox="1"/>
          <p:nvPr/>
        </p:nvSpPr>
        <p:spPr>
          <a:xfrm>
            <a:off x="6828016" y="3268925"/>
            <a:ext cx="972108" cy="523220"/>
          </a:xfrm>
          <a:prstGeom prst="rect">
            <a:avLst/>
          </a:prstGeom>
          <a:noFill/>
        </p:spPr>
        <p:txBody>
          <a:bodyPr wrap="square" rtlCol="0">
            <a:spAutoFit/>
          </a:bodyPr>
          <a:lstStyle/>
          <a:p>
            <a:r>
              <a:rPr lang="fr-FR" sz="2800" b="1" dirty="0" smtClean="0">
                <a:solidFill>
                  <a:schemeClr val="tx2"/>
                </a:solidFill>
                <a:latin typeface="Garamond" panose="02020404030301010803" pitchFamily="18" charset="0"/>
              </a:rPr>
              <a:t>1940</a:t>
            </a:r>
            <a:endParaRPr lang="fr-FR" sz="2800" b="1" dirty="0">
              <a:solidFill>
                <a:schemeClr val="tx2"/>
              </a:solidFill>
              <a:latin typeface="Garamond" panose="02020404030301010803" pitchFamily="18" charset="0"/>
            </a:endParaRPr>
          </a:p>
        </p:txBody>
      </p:sp>
      <p:sp>
        <p:nvSpPr>
          <p:cNvPr id="36" name="Ellipse 35"/>
          <p:cNvSpPr/>
          <p:nvPr/>
        </p:nvSpPr>
        <p:spPr>
          <a:xfrm>
            <a:off x="7943518" y="3796117"/>
            <a:ext cx="180000" cy="180000"/>
          </a:xfrm>
          <a:prstGeom prst="ellipse">
            <a:avLst/>
          </a:prstGeom>
          <a:solidFill>
            <a:schemeClr val="tx2"/>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37" name="ZoneTexte 36"/>
          <p:cNvSpPr txBox="1"/>
          <p:nvPr/>
        </p:nvSpPr>
        <p:spPr>
          <a:xfrm>
            <a:off x="7601480" y="3256037"/>
            <a:ext cx="972108" cy="523220"/>
          </a:xfrm>
          <a:prstGeom prst="rect">
            <a:avLst/>
          </a:prstGeom>
          <a:noFill/>
        </p:spPr>
        <p:txBody>
          <a:bodyPr wrap="square" rtlCol="0">
            <a:spAutoFit/>
          </a:bodyPr>
          <a:lstStyle/>
          <a:p>
            <a:r>
              <a:rPr lang="fr-FR" sz="2800" b="1" dirty="0" smtClean="0">
                <a:solidFill>
                  <a:schemeClr val="tx2"/>
                </a:solidFill>
                <a:latin typeface="Garamond" panose="02020404030301010803" pitchFamily="18" charset="0"/>
              </a:rPr>
              <a:t>1946</a:t>
            </a:r>
            <a:endParaRPr lang="fr-FR" sz="2800" b="1" dirty="0">
              <a:solidFill>
                <a:schemeClr val="tx2"/>
              </a:solidFill>
              <a:latin typeface="Garamond" panose="02020404030301010803" pitchFamily="18" charset="0"/>
            </a:endParaRPr>
          </a:p>
        </p:txBody>
      </p:sp>
      <p:sp>
        <p:nvSpPr>
          <p:cNvPr id="38" name="Rectangle à coins arrondis 37"/>
          <p:cNvSpPr/>
          <p:nvPr/>
        </p:nvSpPr>
        <p:spPr>
          <a:xfrm>
            <a:off x="7176120" y="4444169"/>
            <a:ext cx="1584176" cy="1217079"/>
          </a:xfrm>
          <a:prstGeom prst="wedgeRoundRectCallout">
            <a:avLst>
              <a:gd name="adj1" fmla="val -5653"/>
              <a:gd name="adj2" fmla="val -79993"/>
              <a:gd name="adj3" fmla="val 16667"/>
            </a:avLst>
          </a:prstGeom>
          <a:solidFill>
            <a:schemeClr val="bg1">
              <a:alpha val="70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b="1" dirty="0" smtClean="0">
                <a:solidFill>
                  <a:schemeClr val="tx2"/>
                </a:solidFill>
                <a:latin typeface="Garamond" panose="02020404030301010803" pitchFamily="18" charset="0"/>
              </a:rPr>
              <a:t>Création de la SGM</a:t>
            </a:r>
          </a:p>
          <a:p>
            <a:r>
              <a:rPr lang="fr-FR" b="1" dirty="0" smtClean="0">
                <a:solidFill>
                  <a:schemeClr val="tx2"/>
                </a:solidFill>
                <a:latin typeface="Garamond" panose="02020404030301010803" pitchFamily="18" charset="0"/>
              </a:rPr>
              <a:t>Création du 28eGG</a:t>
            </a:r>
            <a:endParaRPr lang="fr-FR" b="1" dirty="0">
              <a:solidFill>
                <a:schemeClr val="tx2"/>
              </a:solidFill>
              <a:latin typeface="Garamond" panose="02020404030301010803" pitchFamily="18" charset="0"/>
            </a:endParaRPr>
          </a:p>
        </p:txBody>
      </p:sp>
      <p:sp>
        <p:nvSpPr>
          <p:cNvPr id="39" name="Rectangle à coins arrondis 38"/>
          <p:cNvSpPr/>
          <p:nvPr/>
        </p:nvSpPr>
        <p:spPr>
          <a:xfrm>
            <a:off x="8166240" y="1455837"/>
            <a:ext cx="1764166" cy="1594981"/>
          </a:xfrm>
          <a:prstGeom prst="wedgeRoundRectCallout">
            <a:avLst>
              <a:gd name="adj1" fmla="val -7806"/>
              <a:gd name="adj2" fmla="val 65745"/>
              <a:gd name="adj3" fmla="val 16667"/>
            </a:avLst>
          </a:prstGeom>
          <a:solidFill>
            <a:schemeClr val="bg1">
              <a:alpha val="70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b="1" dirty="0" smtClean="0">
                <a:solidFill>
                  <a:schemeClr val="tx2"/>
                </a:solidFill>
                <a:latin typeface="Garamond" panose="02020404030301010803" pitchFamily="18" charset="0"/>
              </a:rPr>
              <a:t>Création du centre géographique interarmées</a:t>
            </a:r>
            <a:endParaRPr lang="fr-FR" b="1" dirty="0">
              <a:solidFill>
                <a:schemeClr val="tx2"/>
              </a:solidFill>
              <a:latin typeface="Garamond" panose="02020404030301010803" pitchFamily="18" charset="0"/>
            </a:endParaRPr>
          </a:p>
        </p:txBody>
      </p:sp>
      <p:sp>
        <p:nvSpPr>
          <p:cNvPr id="40" name="Ellipse 39"/>
          <p:cNvSpPr/>
          <p:nvPr/>
        </p:nvSpPr>
        <p:spPr>
          <a:xfrm>
            <a:off x="9024250" y="3803362"/>
            <a:ext cx="180000" cy="180000"/>
          </a:xfrm>
          <a:prstGeom prst="ellipse">
            <a:avLst/>
          </a:prstGeom>
          <a:solidFill>
            <a:schemeClr val="tx2"/>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41" name="ZoneTexte 40"/>
          <p:cNvSpPr txBox="1"/>
          <p:nvPr/>
        </p:nvSpPr>
        <p:spPr>
          <a:xfrm>
            <a:off x="8682212" y="3276170"/>
            <a:ext cx="972108" cy="523220"/>
          </a:xfrm>
          <a:prstGeom prst="rect">
            <a:avLst/>
          </a:prstGeom>
          <a:noFill/>
        </p:spPr>
        <p:txBody>
          <a:bodyPr wrap="square" rtlCol="0">
            <a:spAutoFit/>
          </a:bodyPr>
          <a:lstStyle/>
          <a:p>
            <a:r>
              <a:rPr lang="fr-FR" sz="2800" b="1" dirty="0" smtClean="0">
                <a:solidFill>
                  <a:schemeClr val="tx2"/>
                </a:solidFill>
                <a:latin typeface="Garamond" panose="02020404030301010803" pitchFamily="18" charset="0"/>
              </a:rPr>
              <a:t>1983</a:t>
            </a:r>
            <a:endParaRPr lang="fr-FR" sz="2800" b="1" dirty="0">
              <a:solidFill>
                <a:schemeClr val="tx2"/>
              </a:solidFill>
              <a:latin typeface="Garamond" panose="02020404030301010803" pitchFamily="18" charset="0"/>
            </a:endParaRPr>
          </a:p>
        </p:txBody>
      </p:sp>
      <p:sp>
        <p:nvSpPr>
          <p:cNvPr id="42" name="Ellipse 41"/>
          <p:cNvSpPr/>
          <p:nvPr/>
        </p:nvSpPr>
        <p:spPr>
          <a:xfrm>
            <a:off x="9750406" y="3803174"/>
            <a:ext cx="180000" cy="180000"/>
          </a:xfrm>
          <a:prstGeom prst="ellipse">
            <a:avLst/>
          </a:prstGeom>
          <a:solidFill>
            <a:schemeClr val="tx2"/>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43" name="ZoneTexte 42"/>
          <p:cNvSpPr txBox="1"/>
          <p:nvPr/>
        </p:nvSpPr>
        <p:spPr>
          <a:xfrm>
            <a:off x="9408368" y="3263094"/>
            <a:ext cx="972108" cy="523220"/>
          </a:xfrm>
          <a:prstGeom prst="rect">
            <a:avLst/>
          </a:prstGeom>
          <a:noFill/>
        </p:spPr>
        <p:txBody>
          <a:bodyPr wrap="square" rtlCol="0">
            <a:spAutoFit/>
          </a:bodyPr>
          <a:lstStyle/>
          <a:p>
            <a:r>
              <a:rPr lang="fr-FR" sz="2800" b="1" dirty="0" smtClean="0">
                <a:solidFill>
                  <a:schemeClr val="tx2"/>
                </a:solidFill>
                <a:latin typeface="Garamond" panose="02020404030301010803" pitchFamily="18" charset="0"/>
              </a:rPr>
              <a:t>1993</a:t>
            </a:r>
            <a:endParaRPr lang="fr-FR" sz="2800" b="1" dirty="0">
              <a:solidFill>
                <a:schemeClr val="tx2"/>
              </a:solidFill>
              <a:latin typeface="Garamond" panose="02020404030301010803" pitchFamily="18" charset="0"/>
            </a:endParaRPr>
          </a:p>
        </p:txBody>
      </p:sp>
      <p:sp>
        <p:nvSpPr>
          <p:cNvPr id="44" name="Rectangle à coins arrondis 43"/>
          <p:cNvSpPr/>
          <p:nvPr/>
        </p:nvSpPr>
        <p:spPr>
          <a:xfrm>
            <a:off x="8904312" y="4451226"/>
            <a:ext cx="1152128" cy="1217079"/>
          </a:xfrm>
          <a:prstGeom prst="wedgeRoundRectCallout">
            <a:avLst>
              <a:gd name="adj1" fmla="val 28517"/>
              <a:gd name="adj2" fmla="val -82147"/>
              <a:gd name="adj3" fmla="val 16667"/>
            </a:avLst>
          </a:prstGeom>
          <a:solidFill>
            <a:schemeClr val="bg1">
              <a:alpha val="70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b="1" dirty="0" smtClean="0">
                <a:solidFill>
                  <a:schemeClr val="tx2"/>
                </a:solidFill>
                <a:latin typeface="Garamond" panose="02020404030301010803" pitchFamily="18" charset="0"/>
              </a:rPr>
              <a:t>Création de l’EPDG</a:t>
            </a:r>
            <a:endParaRPr lang="fr-FR" b="1" dirty="0">
              <a:solidFill>
                <a:schemeClr val="tx2"/>
              </a:solidFill>
              <a:latin typeface="Garamond" panose="02020404030301010803" pitchFamily="18" charset="0"/>
            </a:endParaRPr>
          </a:p>
        </p:txBody>
      </p:sp>
      <p:sp>
        <p:nvSpPr>
          <p:cNvPr id="45" name="Rectangle à coins arrondis 44"/>
          <p:cNvSpPr/>
          <p:nvPr/>
        </p:nvSpPr>
        <p:spPr>
          <a:xfrm>
            <a:off x="10026512" y="1455837"/>
            <a:ext cx="1139976" cy="1594981"/>
          </a:xfrm>
          <a:prstGeom prst="wedgeRoundRectCallout">
            <a:avLst>
              <a:gd name="adj1" fmla="val -7806"/>
              <a:gd name="adj2" fmla="val 65745"/>
              <a:gd name="adj3" fmla="val 16667"/>
            </a:avLst>
          </a:prstGeom>
          <a:solidFill>
            <a:schemeClr val="bg1">
              <a:alpha val="70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b="1" dirty="0" smtClean="0">
                <a:solidFill>
                  <a:schemeClr val="tx2"/>
                </a:solidFill>
                <a:latin typeface="Garamond" panose="02020404030301010803" pitchFamily="18" charset="0"/>
              </a:rPr>
              <a:t>Création de l’EGI</a:t>
            </a:r>
            <a:endParaRPr lang="fr-FR" b="1" dirty="0">
              <a:solidFill>
                <a:schemeClr val="tx2"/>
              </a:solidFill>
              <a:latin typeface="Garamond" panose="02020404030301010803" pitchFamily="18" charset="0"/>
            </a:endParaRPr>
          </a:p>
        </p:txBody>
      </p:sp>
      <p:sp>
        <p:nvSpPr>
          <p:cNvPr id="46" name="Ellipse 45"/>
          <p:cNvSpPr/>
          <p:nvPr/>
        </p:nvSpPr>
        <p:spPr>
          <a:xfrm>
            <a:off x="10536418" y="3803362"/>
            <a:ext cx="180000" cy="180000"/>
          </a:xfrm>
          <a:prstGeom prst="ellipse">
            <a:avLst/>
          </a:prstGeom>
          <a:solidFill>
            <a:schemeClr val="tx2"/>
          </a:solidFill>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47" name="ZoneTexte 46"/>
          <p:cNvSpPr txBox="1"/>
          <p:nvPr/>
        </p:nvSpPr>
        <p:spPr>
          <a:xfrm>
            <a:off x="10194380" y="3276170"/>
            <a:ext cx="972108" cy="523220"/>
          </a:xfrm>
          <a:prstGeom prst="rect">
            <a:avLst/>
          </a:prstGeom>
          <a:noFill/>
        </p:spPr>
        <p:txBody>
          <a:bodyPr wrap="square" rtlCol="0">
            <a:spAutoFit/>
          </a:bodyPr>
          <a:lstStyle/>
          <a:p>
            <a:r>
              <a:rPr lang="fr-FR" sz="2800" b="1" dirty="0" smtClean="0">
                <a:solidFill>
                  <a:schemeClr val="tx2"/>
                </a:solidFill>
                <a:latin typeface="Garamond" panose="02020404030301010803" pitchFamily="18" charset="0"/>
              </a:rPr>
              <a:t>2008</a:t>
            </a:r>
            <a:endParaRPr lang="fr-FR" sz="2800" b="1" dirty="0">
              <a:solidFill>
                <a:schemeClr val="tx2"/>
              </a:solidFill>
              <a:latin typeface="Garamond" panose="02020404030301010803" pitchFamily="18" charset="0"/>
            </a:endParaRPr>
          </a:p>
        </p:txBody>
      </p:sp>
      <p:sp>
        <p:nvSpPr>
          <p:cNvPr id="48" name="Titre 1"/>
          <p:cNvSpPr>
            <a:spLocks noGrp="1"/>
          </p:cNvSpPr>
          <p:nvPr>
            <p:ph type="title"/>
          </p:nvPr>
        </p:nvSpPr>
        <p:spPr>
          <a:xfrm>
            <a:off x="838200" y="581151"/>
            <a:ext cx="10515600" cy="759617"/>
          </a:xfrm>
          <a:noFill/>
        </p:spPr>
        <p:txBody>
          <a:bodyPr>
            <a:normAutofit/>
          </a:bodyPr>
          <a:lstStyle/>
          <a:p>
            <a:r>
              <a:rPr lang="fr-FR" b="1" dirty="0" smtClean="0">
                <a:solidFill>
                  <a:schemeClr val="tx2"/>
                </a:solidFill>
                <a:effectLst>
                  <a:outerShdw blurRad="38100" dist="38100" dir="2700000" algn="tl">
                    <a:srgbClr val="000000">
                      <a:alpha val="43137"/>
                    </a:srgbClr>
                  </a:outerShdw>
                </a:effectLst>
                <a:latin typeface="Garamond" panose="02020404030301010803" pitchFamily="18" charset="0"/>
              </a:rPr>
              <a:t>HISTORIQUE ET TRADITION</a:t>
            </a:r>
            <a:endParaRPr lang="fr-FR" b="1" dirty="0">
              <a:solidFill>
                <a:schemeClr val="tx2"/>
              </a:solidFill>
              <a:effectLst>
                <a:outerShdw blurRad="38100" dist="38100" dir="2700000" algn="tl">
                  <a:srgbClr val="000000">
                    <a:alpha val="43137"/>
                  </a:srgbClr>
                </a:outerShdw>
              </a:effectLst>
              <a:latin typeface="Garamond" panose="02020404030301010803" pitchFamily="18" charset="0"/>
            </a:endParaRPr>
          </a:p>
        </p:txBody>
      </p:sp>
      <p:sp>
        <p:nvSpPr>
          <p:cNvPr id="49" name="Rectangle 48"/>
          <p:cNvSpPr/>
          <p:nvPr/>
        </p:nvSpPr>
        <p:spPr>
          <a:xfrm rot="5400000">
            <a:off x="8655597" y="4076070"/>
            <a:ext cx="6096000" cy="369332"/>
          </a:xfrm>
          <a:prstGeom prst="rect">
            <a:avLst/>
          </a:prstGeom>
        </p:spPr>
        <p:txBody>
          <a:bodyPr>
            <a:spAutoFit/>
          </a:bodyPr>
          <a:lstStyle/>
          <a:p>
            <a:r>
              <a:rPr lang="fr-FR" dirty="0">
                <a:solidFill>
                  <a:schemeClr val="bg1"/>
                </a:solidFill>
              </a:rPr>
              <a:t>La géographie militaire, un savoir </a:t>
            </a:r>
            <a:r>
              <a:rPr lang="fr-FR" dirty="0" smtClean="0">
                <a:solidFill>
                  <a:schemeClr val="bg1"/>
                </a:solidFill>
              </a:rPr>
              <a:t>stratégique</a:t>
            </a:r>
            <a:endParaRPr lang="fr-FR" dirty="0">
              <a:solidFill>
                <a:schemeClr val="bg1"/>
              </a:solidFill>
            </a:endParaRPr>
          </a:p>
        </p:txBody>
      </p:sp>
      <p:sp>
        <p:nvSpPr>
          <p:cNvPr id="50" name="Rectangle à coins arrondis 49"/>
          <p:cNvSpPr/>
          <p:nvPr/>
        </p:nvSpPr>
        <p:spPr>
          <a:xfrm>
            <a:off x="10128448" y="4437112"/>
            <a:ext cx="1091444" cy="1217079"/>
          </a:xfrm>
          <a:prstGeom prst="wedgeRoundRectCallout">
            <a:avLst>
              <a:gd name="adj1" fmla="val -10043"/>
              <a:gd name="adj2" fmla="val -79937"/>
              <a:gd name="adj3" fmla="val 16667"/>
            </a:avLst>
          </a:prstGeom>
          <a:solidFill>
            <a:schemeClr val="bg1">
              <a:alpha val="70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300" b="1" dirty="0" smtClean="0">
                <a:solidFill>
                  <a:schemeClr val="tx2"/>
                </a:solidFill>
                <a:latin typeface="Garamond" panose="02020404030301010803" pitchFamily="18" charset="0"/>
              </a:rPr>
              <a:t>dissolution de la </a:t>
            </a:r>
            <a:r>
              <a:rPr lang="fr-FR" b="1" dirty="0" smtClean="0">
                <a:solidFill>
                  <a:schemeClr val="tx2"/>
                </a:solidFill>
                <a:latin typeface="Garamond" panose="02020404030301010803" pitchFamily="18" charset="0"/>
              </a:rPr>
              <a:t>SGM</a:t>
            </a:r>
            <a:endParaRPr lang="fr-FR" b="1" dirty="0">
              <a:solidFill>
                <a:schemeClr val="tx2"/>
              </a:solidFill>
              <a:latin typeface="Garamond" panose="02020404030301010803" pitchFamily="18" charset="0"/>
            </a:endParaRPr>
          </a:p>
        </p:txBody>
      </p:sp>
    </p:spTree>
    <p:extLst>
      <p:ext uri="{BB962C8B-B14F-4D97-AF65-F5344CB8AC3E}">
        <p14:creationId xmlns:p14="http://schemas.microsoft.com/office/powerpoint/2010/main" val="2559627774"/>
      </p:ext>
    </p:extLst>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838200" y="581151"/>
            <a:ext cx="10515600" cy="759617"/>
          </a:xfrm>
          <a:noFill/>
        </p:spPr>
        <p:txBody>
          <a:bodyPr>
            <a:normAutofit/>
          </a:bodyPr>
          <a:lstStyle/>
          <a:p>
            <a:r>
              <a:rPr lang="fr-FR" b="1" dirty="0" smtClean="0">
                <a:solidFill>
                  <a:schemeClr val="tx2"/>
                </a:solidFill>
                <a:effectLst>
                  <a:outerShdw blurRad="38100" dist="38100" dir="2700000" algn="tl">
                    <a:srgbClr val="000000">
                      <a:alpha val="43137"/>
                    </a:srgbClr>
                  </a:outerShdw>
                </a:effectLst>
                <a:latin typeface="Garamond" panose="02020404030301010803" pitchFamily="18" charset="0"/>
              </a:rPr>
              <a:t>LES DÉFIS DE LA GÉOGRAPHIE MILITAIRE</a:t>
            </a:r>
            <a:endParaRPr lang="fr-FR" b="1" dirty="0">
              <a:solidFill>
                <a:schemeClr val="tx2"/>
              </a:solidFill>
              <a:effectLst>
                <a:outerShdw blurRad="38100" dist="38100" dir="2700000" algn="tl">
                  <a:srgbClr val="000000">
                    <a:alpha val="43137"/>
                  </a:srgbClr>
                </a:outerShdw>
              </a:effectLst>
              <a:latin typeface="Garamond" panose="02020404030301010803" pitchFamily="18" charset="0"/>
            </a:endParaRPr>
          </a:p>
        </p:txBody>
      </p:sp>
      <p:sp>
        <p:nvSpPr>
          <p:cNvPr id="5" name="Rectangle 4"/>
          <p:cNvSpPr/>
          <p:nvPr/>
        </p:nvSpPr>
        <p:spPr>
          <a:xfrm>
            <a:off x="838200" y="1772816"/>
            <a:ext cx="10010328" cy="3724096"/>
          </a:xfrm>
          <a:prstGeom prst="rect">
            <a:avLst/>
          </a:prstGeom>
        </p:spPr>
        <p:txBody>
          <a:bodyPr wrap="square">
            <a:spAutoFit/>
          </a:bodyPr>
          <a:lstStyle/>
          <a:p>
            <a:pPr marL="914400" lvl="1" indent="-457200">
              <a:buFont typeface="Wingdings" panose="05000000000000000000" pitchFamily="2" charset="2"/>
              <a:buChar char="ð"/>
            </a:pPr>
            <a:r>
              <a:rPr lang="fr-CA" altLang="fr-FR" sz="3200" b="1" dirty="0" smtClean="0">
                <a:solidFill>
                  <a:schemeClr val="tx2"/>
                </a:solidFill>
                <a:latin typeface="Garamond" panose="02020404030301010803" pitchFamily="18" charset="0"/>
              </a:rPr>
              <a:t>Défis technologiques et techniques</a:t>
            </a:r>
          </a:p>
          <a:p>
            <a:pPr lvl="2"/>
            <a:r>
              <a:rPr lang="fr-CA" altLang="fr-FR" sz="2800" dirty="0" smtClean="0">
                <a:solidFill>
                  <a:schemeClr val="tx2"/>
                </a:solidFill>
                <a:latin typeface="Garamond" panose="02020404030301010803" pitchFamily="18" charset="0"/>
              </a:rPr>
              <a:t>Améliorer la cohérence et l’interopérabilité des SIG au profit de l’ensemble des acteurs de la Défense comme des systèmes d’armes</a:t>
            </a:r>
          </a:p>
          <a:p>
            <a:pPr marL="914400" lvl="1" indent="-457200">
              <a:buFont typeface="Wingdings" panose="05000000000000000000" pitchFamily="2" charset="2"/>
              <a:buChar char="ð"/>
            </a:pPr>
            <a:r>
              <a:rPr lang="fr-CA" altLang="fr-FR" sz="3200" b="1" dirty="0" smtClean="0">
                <a:solidFill>
                  <a:schemeClr val="tx2"/>
                </a:solidFill>
                <a:latin typeface="Garamond" panose="02020404030301010803" pitchFamily="18" charset="0"/>
              </a:rPr>
              <a:t>Défis capacitaires</a:t>
            </a:r>
          </a:p>
          <a:p>
            <a:pPr lvl="2"/>
            <a:r>
              <a:rPr lang="fr-CA" altLang="fr-FR" sz="2800" dirty="0" smtClean="0">
                <a:solidFill>
                  <a:schemeClr val="tx2"/>
                </a:solidFill>
                <a:latin typeface="Garamond" panose="02020404030301010803" pitchFamily="18" charset="0"/>
              </a:rPr>
              <a:t>Valoriser la place de l’analyse géographique</a:t>
            </a:r>
          </a:p>
          <a:p>
            <a:pPr marL="914400" lvl="1" indent="-457200">
              <a:buFont typeface="Wingdings" panose="05000000000000000000" pitchFamily="2" charset="2"/>
              <a:buChar char="ð"/>
            </a:pPr>
            <a:r>
              <a:rPr lang="fr-CA" altLang="fr-FR" sz="3200" b="1" dirty="0" smtClean="0">
                <a:solidFill>
                  <a:schemeClr val="tx2"/>
                </a:solidFill>
                <a:latin typeface="Garamond" panose="02020404030301010803" pitchFamily="18" charset="0"/>
              </a:rPr>
              <a:t>Défis culturels</a:t>
            </a:r>
          </a:p>
          <a:p>
            <a:pPr lvl="2"/>
            <a:r>
              <a:rPr lang="fr-CA" altLang="fr-FR" sz="2800" dirty="0" smtClean="0">
                <a:solidFill>
                  <a:schemeClr val="tx2"/>
                </a:solidFill>
                <a:latin typeface="Garamond" panose="02020404030301010803" pitchFamily="18" charset="0"/>
              </a:rPr>
              <a:t>Accorder une place croissante à la géographie</a:t>
            </a:r>
            <a:endParaRPr lang="fr-CA" altLang="fr-FR" sz="2800" dirty="0">
              <a:solidFill>
                <a:schemeClr val="tx2"/>
              </a:solidFill>
              <a:latin typeface="Garamond" panose="02020404030301010803" pitchFamily="18" charset="0"/>
            </a:endParaRPr>
          </a:p>
        </p:txBody>
      </p:sp>
      <p:sp>
        <p:nvSpPr>
          <p:cNvPr id="7" name="Rectangle 6"/>
          <p:cNvSpPr/>
          <p:nvPr/>
        </p:nvSpPr>
        <p:spPr>
          <a:xfrm rot="5400000">
            <a:off x="8655597" y="4076070"/>
            <a:ext cx="6096000" cy="369332"/>
          </a:xfrm>
          <a:prstGeom prst="rect">
            <a:avLst/>
          </a:prstGeom>
        </p:spPr>
        <p:txBody>
          <a:bodyPr>
            <a:spAutoFit/>
          </a:bodyPr>
          <a:lstStyle/>
          <a:p>
            <a:r>
              <a:rPr lang="fr-FR" dirty="0">
                <a:solidFill>
                  <a:schemeClr val="bg1"/>
                </a:solidFill>
              </a:rPr>
              <a:t>La géographie militaire, un savoir </a:t>
            </a:r>
            <a:r>
              <a:rPr lang="fr-FR" dirty="0" smtClean="0">
                <a:solidFill>
                  <a:schemeClr val="bg1"/>
                </a:solidFill>
              </a:rPr>
              <a:t>stratégique</a:t>
            </a:r>
            <a:endParaRPr lang="fr-FR" dirty="0">
              <a:solidFill>
                <a:schemeClr val="bg1"/>
              </a:solidFill>
            </a:endParaRPr>
          </a:p>
        </p:txBody>
      </p:sp>
    </p:spTree>
    <p:extLst>
      <p:ext uri="{BB962C8B-B14F-4D97-AF65-F5344CB8AC3E}">
        <p14:creationId xmlns:p14="http://schemas.microsoft.com/office/powerpoint/2010/main" val="639716192"/>
      </p:ext>
    </p:extLst>
  </p:cSld>
  <p:clrMapOvr>
    <a:masterClrMapping/>
  </p:clrMapOvr>
  <p:transition spd="med">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839416" y="1484784"/>
            <a:ext cx="9937104" cy="3508653"/>
          </a:xfrm>
          <a:prstGeom prst="rect">
            <a:avLst/>
          </a:prstGeom>
          <a:noFill/>
        </p:spPr>
        <p:txBody>
          <a:bodyPr wrap="square" rtlCol="0">
            <a:spAutoFit/>
          </a:bodyPr>
          <a:lstStyle/>
          <a:p>
            <a:pPr algn="ctr"/>
            <a:r>
              <a:rPr lang="fr-FR" sz="4000" dirty="0" smtClean="0">
                <a:solidFill>
                  <a:schemeClr val="tx2"/>
                </a:solidFill>
                <a:effectLst>
                  <a:outerShdw blurRad="38100" dist="38100" dir="2700000" algn="tl">
                    <a:srgbClr val="000000">
                      <a:alpha val="43137"/>
                    </a:srgbClr>
                  </a:outerShdw>
                </a:effectLst>
                <a:latin typeface="Garamond" panose="02020404030301010803" pitchFamily="18" charset="0"/>
              </a:rPr>
              <a:t>PLAN</a:t>
            </a:r>
          </a:p>
          <a:p>
            <a:pPr algn="ctr"/>
            <a:endParaRPr lang="fr-FR" sz="2000" dirty="0" smtClean="0">
              <a:solidFill>
                <a:schemeClr val="tx2"/>
              </a:solidFill>
              <a:effectLst>
                <a:outerShdw blurRad="38100" dist="38100" dir="2700000" algn="tl">
                  <a:srgbClr val="000000">
                    <a:alpha val="43137"/>
                  </a:srgbClr>
                </a:outerShdw>
              </a:effectLst>
              <a:latin typeface="Garamond" panose="02020404030301010803" pitchFamily="18" charset="0"/>
            </a:endParaRPr>
          </a:p>
          <a:p>
            <a:pPr marL="342900" indent="-342900">
              <a:buFont typeface="+mj-lt"/>
              <a:buAutoNum type="arabicPeriod"/>
            </a:pPr>
            <a:r>
              <a:rPr lang="fr-FR" sz="2400" dirty="0" smtClean="0">
                <a:solidFill>
                  <a:schemeClr val="tx2"/>
                </a:solidFill>
                <a:latin typeface="Garamond" panose="02020404030301010803" pitchFamily="18" charset="0"/>
              </a:rPr>
              <a:t>La géographie militaire, un savoir stratégique pour les armées françaises</a:t>
            </a:r>
          </a:p>
          <a:p>
            <a:pPr marL="342900" indent="-342900">
              <a:buFont typeface="+mj-lt"/>
              <a:buAutoNum type="arabicPeriod"/>
            </a:pPr>
            <a:r>
              <a:rPr lang="fr-FR" sz="2400" b="1" dirty="0" smtClean="0">
                <a:solidFill>
                  <a:schemeClr val="tx2"/>
                </a:solidFill>
                <a:latin typeface="Garamond" panose="02020404030301010803" pitchFamily="18" charset="0"/>
              </a:rPr>
              <a:t>Les </a:t>
            </a:r>
            <a:r>
              <a:rPr lang="fr-FR" sz="2400" b="1" dirty="0">
                <a:solidFill>
                  <a:schemeClr val="tx2"/>
                </a:solidFill>
                <a:latin typeface="Garamond" panose="02020404030301010803" pitchFamily="18" charset="0"/>
              </a:rPr>
              <a:t>Systèmes d’Informations </a:t>
            </a:r>
            <a:r>
              <a:rPr lang="fr-FR" sz="2400" b="1" dirty="0" smtClean="0">
                <a:solidFill>
                  <a:schemeClr val="tx2"/>
                </a:solidFill>
                <a:latin typeface="Garamond" panose="02020404030301010803" pitchFamily="18" charset="0"/>
              </a:rPr>
              <a:t>Géographiques (SIG) : une aide à la décision</a:t>
            </a:r>
            <a:endParaRPr lang="fr-FR" sz="2400" b="1" dirty="0">
              <a:solidFill>
                <a:schemeClr val="tx2"/>
              </a:solidFill>
              <a:latin typeface="Garamond" panose="02020404030301010803" pitchFamily="18" charset="0"/>
            </a:endParaRPr>
          </a:p>
          <a:p>
            <a:pPr marL="342900" indent="-342900">
              <a:buFont typeface="+mj-lt"/>
              <a:buAutoNum type="arabicPeriod"/>
            </a:pPr>
            <a:r>
              <a:rPr lang="fr-FR" sz="2400" dirty="0" smtClean="0">
                <a:solidFill>
                  <a:schemeClr val="tx2"/>
                </a:solidFill>
                <a:latin typeface="Garamond" panose="02020404030301010803" pitchFamily="18" charset="0"/>
              </a:rPr>
              <a:t>L’Etablissement Géographique Interarmées, centre militaire directeur de la géographie</a:t>
            </a:r>
          </a:p>
          <a:p>
            <a:pPr marL="342900" indent="-342900">
              <a:buFont typeface="+mj-lt"/>
              <a:buAutoNum type="arabicPeriod"/>
            </a:pPr>
            <a:r>
              <a:rPr lang="fr-FR" sz="2400" dirty="0" smtClean="0">
                <a:solidFill>
                  <a:schemeClr val="tx2"/>
                </a:solidFill>
                <a:latin typeface="Garamond" panose="02020404030301010803" pitchFamily="18" charset="0"/>
              </a:rPr>
              <a:t>Présentation du TP Dashboard</a:t>
            </a:r>
          </a:p>
          <a:p>
            <a:pPr marL="342900" indent="-342900">
              <a:buFont typeface="+mj-lt"/>
              <a:buAutoNum type="arabicPeriod"/>
            </a:pPr>
            <a:endParaRPr lang="fr-FR" dirty="0">
              <a:latin typeface="Garamond" panose="02020404030301010803" pitchFamily="18" charset="0"/>
            </a:endParaRPr>
          </a:p>
        </p:txBody>
      </p:sp>
    </p:spTree>
    <p:extLst>
      <p:ext uri="{BB962C8B-B14F-4D97-AF65-F5344CB8AC3E}">
        <p14:creationId xmlns:p14="http://schemas.microsoft.com/office/powerpoint/2010/main" val="2432590068"/>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rot="5400000">
            <a:off x="8655597" y="4076070"/>
            <a:ext cx="6096000" cy="369332"/>
          </a:xfrm>
          <a:prstGeom prst="rect">
            <a:avLst/>
          </a:prstGeom>
        </p:spPr>
        <p:txBody>
          <a:bodyPr>
            <a:spAutoFit/>
          </a:bodyPr>
          <a:lstStyle/>
          <a:p>
            <a:r>
              <a:rPr lang="fr-FR" dirty="0" smtClean="0">
                <a:solidFill>
                  <a:schemeClr val="bg1"/>
                </a:solidFill>
              </a:rPr>
              <a:t>L’arrivée des systèmes d’information Géographiques</a:t>
            </a:r>
            <a:endParaRPr lang="fr-FR" dirty="0">
              <a:solidFill>
                <a:schemeClr val="bg1"/>
              </a:solidFill>
            </a:endParaRPr>
          </a:p>
        </p:txBody>
      </p:sp>
      <p:sp>
        <p:nvSpPr>
          <p:cNvPr id="5" name="Titre 1"/>
          <p:cNvSpPr>
            <a:spLocks noGrp="1"/>
          </p:cNvSpPr>
          <p:nvPr>
            <p:ph type="title"/>
          </p:nvPr>
        </p:nvSpPr>
        <p:spPr>
          <a:xfrm>
            <a:off x="838200" y="581151"/>
            <a:ext cx="10515600" cy="759617"/>
          </a:xfrm>
          <a:noFill/>
        </p:spPr>
        <p:txBody>
          <a:bodyPr>
            <a:normAutofit/>
          </a:bodyPr>
          <a:lstStyle/>
          <a:p>
            <a:r>
              <a:rPr lang="fr-FR" b="1" dirty="0" smtClean="0">
                <a:solidFill>
                  <a:schemeClr val="tx2"/>
                </a:solidFill>
                <a:effectLst>
                  <a:outerShdw blurRad="38100" dist="38100" dir="2700000" algn="tl">
                    <a:srgbClr val="000000">
                      <a:alpha val="43137"/>
                    </a:srgbClr>
                  </a:outerShdw>
                </a:effectLst>
                <a:latin typeface="Garamond" panose="02020404030301010803" pitchFamily="18" charset="0"/>
              </a:rPr>
              <a:t>LES SIG : HISTORIQUE</a:t>
            </a:r>
            <a:endParaRPr lang="fr-FR" b="1" dirty="0">
              <a:solidFill>
                <a:schemeClr val="tx2"/>
              </a:solidFill>
              <a:effectLst>
                <a:outerShdw blurRad="38100" dist="38100" dir="2700000" algn="tl">
                  <a:srgbClr val="000000">
                    <a:alpha val="43137"/>
                  </a:srgbClr>
                </a:outerShdw>
              </a:effectLst>
              <a:latin typeface="Garamond" panose="02020404030301010803" pitchFamily="18" charset="0"/>
            </a:endParaRPr>
          </a:p>
        </p:txBody>
      </p:sp>
      <p:sp>
        <p:nvSpPr>
          <p:cNvPr id="6" name="Rectangle 5"/>
          <p:cNvSpPr/>
          <p:nvPr/>
        </p:nvSpPr>
        <p:spPr>
          <a:xfrm>
            <a:off x="838200" y="1232756"/>
            <a:ext cx="10010328" cy="5570756"/>
          </a:xfrm>
          <a:prstGeom prst="rect">
            <a:avLst/>
          </a:prstGeom>
          <a:noFill/>
        </p:spPr>
        <p:txBody>
          <a:bodyPr wrap="square">
            <a:spAutoFit/>
          </a:bodyPr>
          <a:lstStyle/>
          <a:p>
            <a:r>
              <a:rPr lang="fr-CA" altLang="fr-FR" sz="3200" b="1" dirty="0" smtClean="0">
                <a:solidFill>
                  <a:schemeClr val="tx2"/>
                </a:solidFill>
                <a:latin typeface="Garamond" panose="02020404030301010803" pitchFamily="18" charset="0"/>
              </a:rPr>
              <a:t>Le développement des SIG est étroitement lié à celui de l'informatique.</a:t>
            </a:r>
          </a:p>
          <a:p>
            <a:pPr marL="914400" lvl="1" indent="-457200">
              <a:buFont typeface="Wingdings" panose="05000000000000000000" pitchFamily="2" charset="2"/>
              <a:buChar char="ð"/>
            </a:pPr>
            <a:r>
              <a:rPr lang="fr-CA" altLang="fr-FR" sz="3200" b="1" dirty="0" smtClean="0">
                <a:solidFill>
                  <a:schemeClr val="tx2"/>
                </a:solidFill>
                <a:latin typeface="Garamond" panose="02020404030301010803" pitchFamily="18" charset="0"/>
              </a:rPr>
              <a:t>fin des années 50 – milieu des années 70</a:t>
            </a:r>
          </a:p>
          <a:p>
            <a:pPr lvl="2"/>
            <a:r>
              <a:rPr lang="fr-CA" altLang="fr-FR" sz="2800" dirty="0" smtClean="0">
                <a:solidFill>
                  <a:schemeClr val="tx2"/>
                </a:solidFill>
                <a:latin typeface="Garamond" panose="02020404030301010803" pitchFamily="18" charset="0"/>
              </a:rPr>
              <a:t>débuts de l’informatique, premières applications de cartographie automatique</a:t>
            </a:r>
          </a:p>
          <a:p>
            <a:pPr marL="914400" lvl="1" indent="-457200">
              <a:buFont typeface="Wingdings" panose="05000000000000000000" pitchFamily="2" charset="2"/>
              <a:buChar char="ð"/>
            </a:pPr>
            <a:r>
              <a:rPr lang="fr-CA" altLang="fr-FR" sz="3200" b="1" dirty="0" smtClean="0">
                <a:solidFill>
                  <a:schemeClr val="tx2"/>
                </a:solidFill>
                <a:latin typeface="Garamond" panose="02020404030301010803" pitchFamily="18" charset="0"/>
              </a:rPr>
              <a:t>milieu des années 70 - début des années 80</a:t>
            </a:r>
          </a:p>
          <a:p>
            <a:pPr lvl="2"/>
            <a:r>
              <a:rPr lang="fr-CA" altLang="fr-FR" sz="2800" dirty="0" smtClean="0">
                <a:solidFill>
                  <a:schemeClr val="tx2"/>
                </a:solidFill>
                <a:latin typeface="Garamond" panose="02020404030301010803" pitchFamily="18" charset="0"/>
              </a:rPr>
              <a:t>diffusion des outils de cartographie automatique/SIG dans les organismes d’</a:t>
            </a:r>
            <a:r>
              <a:rPr lang="fr-CA" altLang="fr-FR" sz="2800" dirty="0" err="1" smtClean="0">
                <a:solidFill>
                  <a:schemeClr val="tx2"/>
                </a:solidFill>
                <a:latin typeface="Garamond" panose="02020404030301010803" pitchFamily="18" charset="0"/>
              </a:rPr>
              <a:t>Etat</a:t>
            </a:r>
            <a:r>
              <a:rPr lang="fr-CA" altLang="fr-FR" sz="2800" dirty="0" smtClean="0">
                <a:solidFill>
                  <a:schemeClr val="tx2"/>
                </a:solidFill>
                <a:latin typeface="Garamond" panose="02020404030301010803" pitchFamily="18" charset="0"/>
              </a:rPr>
              <a:t> (armée, cadastre, services topographiques, …)</a:t>
            </a:r>
          </a:p>
          <a:p>
            <a:pPr marL="914400" lvl="1" indent="-457200">
              <a:buFont typeface="Wingdings" panose="05000000000000000000" pitchFamily="2" charset="2"/>
              <a:buChar char="ð"/>
            </a:pPr>
            <a:r>
              <a:rPr lang="fr-CA" altLang="fr-FR" sz="3200" b="1" dirty="0" smtClean="0">
                <a:solidFill>
                  <a:schemeClr val="tx2"/>
                </a:solidFill>
                <a:latin typeface="Garamond" panose="02020404030301010803" pitchFamily="18" charset="0"/>
              </a:rPr>
              <a:t>depuis les années 80</a:t>
            </a:r>
          </a:p>
          <a:p>
            <a:pPr lvl="2"/>
            <a:r>
              <a:rPr lang="fr-CA" altLang="fr-FR" sz="2800" dirty="0" smtClean="0">
                <a:solidFill>
                  <a:schemeClr val="tx2"/>
                </a:solidFill>
                <a:latin typeface="Garamond" panose="02020404030301010803" pitchFamily="18" charset="0"/>
              </a:rPr>
              <a:t>croissance du marché des logiciels, développements des applications sur PC, mise en réseau (bases de données distribuées, applications sur Internet)</a:t>
            </a:r>
            <a:endParaRPr lang="fr-CA" altLang="fr-FR" sz="2800" dirty="0">
              <a:solidFill>
                <a:schemeClr val="tx2"/>
              </a:solidFill>
              <a:latin typeface="Garamond" panose="02020404030301010803" pitchFamily="18" charset="0"/>
            </a:endParaRPr>
          </a:p>
        </p:txBody>
      </p:sp>
    </p:spTree>
    <p:extLst>
      <p:ext uri="{BB962C8B-B14F-4D97-AF65-F5344CB8AC3E}">
        <p14:creationId xmlns:p14="http://schemas.microsoft.com/office/powerpoint/2010/main" val="4293222355"/>
      </p:ext>
    </p:extLst>
  </p:cSld>
  <p:clrMapOvr>
    <a:masterClrMapping/>
  </p:clrMapOvr>
  <p:transition spd="med">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89456" y="1325557"/>
            <a:ext cx="10571980" cy="3202800"/>
          </a:xfrm>
          <a:prstGeom prst="rect">
            <a:avLst/>
          </a:prstGeom>
        </p:spPr>
        <p:txBody>
          <a:bodyPr wrap="square">
            <a:spAutoFit/>
          </a:bodyPr>
          <a:lstStyle/>
          <a:p>
            <a:pPr algn="just"/>
            <a:r>
              <a:rPr lang="fr-FR" sz="2800" dirty="0">
                <a:solidFill>
                  <a:schemeClr val="tx2"/>
                </a:solidFill>
                <a:latin typeface="Garamond" panose="02020404030301010803" pitchFamily="18" charset="0"/>
              </a:rPr>
              <a:t>En 1989, la </a:t>
            </a:r>
            <a:r>
              <a:rPr lang="fr-FR" sz="2800" dirty="0">
                <a:solidFill>
                  <a:schemeClr val="tx2"/>
                </a:solidFill>
                <a:latin typeface="Garamond" panose="02020404030301010803" pitchFamily="18" charset="0"/>
                <a:hlinkClick r:id="rId3"/>
              </a:rPr>
              <a:t>Société française de Photogrammétrie et de télédétection</a:t>
            </a:r>
            <a:r>
              <a:rPr lang="fr-FR" sz="2800" dirty="0">
                <a:solidFill>
                  <a:schemeClr val="tx2"/>
                </a:solidFill>
                <a:latin typeface="Garamond" panose="02020404030301010803" pitchFamily="18" charset="0"/>
              </a:rPr>
              <a:t> définissait le SIG comme étant </a:t>
            </a:r>
            <a:r>
              <a:rPr lang="fr-FR" sz="2800" dirty="0" smtClean="0">
                <a:solidFill>
                  <a:schemeClr val="tx2"/>
                </a:solidFill>
                <a:latin typeface="Garamond" panose="02020404030301010803" pitchFamily="18" charset="0"/>
              </a:rPr>
              <a:t>« un </a:t>
            </a:r>
            <a:r>
              <a:rPr lang="fr-FR" sz="2800" dirty="0">
                <a:solidFill>
                  <a:schemeClr val="tx2"/>
                </a:solidFill>
                <a:latin typeface="Garamond" panose="02020404030301010803" pitchFamily="18" charset="0"/>
              </a:rPr>
              <a:t>système informatique permettant, à partir de diverses sources, de </a:t>
            </a:r>
            <a:r>
              <a:rPr lang="fr-FR" sz="2800" b="1" dirty="0">
                <a:solidFill>
                  <a:schemeClr val="tx2"/>
                </a:solidFill>
                <a:latin typeface="Garamond" panose="02020404030301010803" pitchFamily="18" charset="0"/>
              </a:rPr>
              <a:t>rassembler</a:t>
            </a:r>
            <a:r>
              <a:rPr lang="fr-FR" sz="2800" dirty="0">
                <a:solidFill>
                  <a:schemeClr val="tx2"/>
                </a:solidFill>
                <a:latin typeface="Garamond" panose="02020404030301010803" pitchFamily="18" charset="0"/>
              </a:rPr>
              <a:t> et d'</a:t>
            </a:r>
            <a:r>
              <a:rPr lang="fr-FR" sz="2800" b="1" dirty="0">
                <a:solidFill>
                  <a:schemeClr val="tx2"/>
                </a:solidFill>
                <a:latin typeface="Garamond" panose="02020404030301010803" pitchFamily="18" charset="0"/>
              </a:rPr>
              <a:t>organiser</a:t>
            </a:r>
            <a:r>
              <a:rPr lang="fr-FR" sz="2800" dirty="0">
                <a:solidFill>
                  <a:schemeClr val="tx2"/>
                </a:solidFill>
                <a:latin typeface="Garamond" panose="02020404030301010803" pitchFamily="18" charset="0"/>
              </a:rPr>
              <a:t>, de </a:t>
            </a:r>
            <a:r>
              <a:rPr lang="fr-FR" sz="2800" b="1" dirty="0">
                <a:solidFill>
                  <a:schemeClr val="tx2"/>
                </a:solidFill>
                <a:latin typeface="Garamond" panose="02020404030301010803" pitchFamily="18" charset="0"/>
              </a:rPr>
              <a:t>gérer</a:t>
            </a:r>
            <a:r>
              <a:rPr lang="fr-FR" sz="2800" dirty="0">
                <a:solidFill>
                  <a:schemeClr val="tx2"/>
                </a:solidFill>
                <a:latin typeface="Garamond" panose="02020404030301010803" pitchFamily="18" charset="0"/>
              </a:rPr>
              <a:t>, d'</a:t>
            </a:r>
            <a:r>
              <a:rPr lang="fr-FR" sz="2800" b="1" dirty="0">
                <a:solidFill>
                  <a:schemeClr val="tx2"/>
                </a:solidFill>
                <a:latin typeface="Garamond" panose="02020404030301010803" pitchFamily="18" charset="0"/>
              </a:rPr>
              <a:t>analyser</a:t>
            </a:r>
            <a:r>
              <a:rPr lang="fr-FR" sz="2800" dirty="0">
                <a:solidFill>
                  <a:schemeClr val="tx2"/>
                </a:solidFill>
                <a:latin typeface="Garamond" panose="02020404030301010803" pitchFamily="18" charset="0"/>
              </a:rPr>
              <a:t> et de </a:t>
            </a:r>
            <a:r>
              <a:rPr lang="fr-FR" sz="2800" b="1" dirty="0">
                <a:solidFill>
                  <a:schemeClr val="tx2"/>
                </a:solidFill>
                <a:latin typeface="Garamond" panose="02020404030301010803" pitchFamily="18" charset="0"/>
              </a:rPr>
              <a:t>combiner</a:t>
            </a:r>
            <a:r>
              <a:rPr lang="fr-FR" sz="2800" dirty="0">
                <a:solidFill>
                  <a:schemeClr val="tx2"/>
                </a:solidFill>
                <a:latin typeface="Garamond" panose="02020404030301010803" pitchFamily="18" charset="0"/>
              </a:rPr>
              <a:t>, d'</a:t>
            </a:r>
            <a:r>
              <a:rPr lang="fr-FR" sz="2800" b="1" dirty="0">
                <a:solidFill>
                  <a:schemeClr val="tx2"/>
                </a:solidFill>
                <a:latin typeface="Garamond" panose="02020404030301010803" pitchFamily="18" charset="0"/>
              </a:rPr>
              <a:t>élaborer</a:t>
            </a:r>
            <a:r>
              <a:rPr lang="fr-FR" sz="2800" dirty="0">
                <a:solidFill>
                  <a:schemeClr val="tx2"/>
                </a:solidFill>
                <a:latin typeface="Garamond" panose="02020404030301010803" pitchFamily="18" charset="0"/>
              </a:rPr>
              <a:t> et de </a:t>
            </a:r>
            <a:r>
              <a:rPr lang="fr-FR" sz="2800" b="1" dirty="0">
                <a:solidFill>
                  <a:schemeClr val="tx2"/>
                </a:solidFill>
                <a:latin typeface="Garamond" panose="02020404030301010803" pitchFamily="18" charset="0"/>
              </a:rPr>
              <a:t>présenter</a:t>
            </a:r>
            <a:r>
              <a:rPr lang="fr-FR" sz="2800" dirty="0">
                <a:solidFill>
                  <a:schemeClr val="tx2"/>
                </a:solidFill>
                <a:latin typeface="Garamond" panose="02020404030301010803" pitchFamily="18" charset="0"/>
              </a:rPr>
              <a:t> des informations localisées </a:t>
            </a:r>
            <a:r>
              <a:rPr lang="fr-FR" sz="2800" dirty="0" smtClean="0">
                <a:solidFill>
                  <a:schemeClr val="tx2"/>
                </a:solidFill>
                <a:latin typeface="Garamond" panose="02020404030301010803" pitchFamily="18" charset="0"/>
              </a:rPr>
              <a:t>géographiquement (</a:t>
            </a:r>
            <a:r>
              <a:rPr lang="fr-FR" sz="2800" dirty="0" err="1" smtClean="0">
                <a:solidFill>
                  <a:schemeClr val="tx2"/>
                </a:solidFill>
                <a:latin typeface="Garamond" panose="02020404030301010803" pitchFamily="18" charset="0"/>
              </a:rPr>
              <a:t>géoréférencées</a:t>
            </a:r>
            <a:r>
              <a:rPr lang="fr-FR" sz="2800" dirty="0">
                <a:solidFill>
                  <a:schemeClr val="tx2"/>
                </a:solidFill>
                <a:latin typeface="Garamond" panose="02020404030301010803" pitchFamily="18" charset="0"/>
              </a:rPr>
              <a:t>). L'ensemble des informations géographiques intégrées dans le SIG forment une base de données géographiques</a:t>
            </a:r>
            <a:r>
              <a:rPr lang="fr-FR" sz="2800" dirty="0" smtClean="0">
                <a:solidFill>
                  <a:schemeClr val="tx2"/>
                </a:solidFill>
                <a:latin typeface="Garamond" panose="02020404030301010803" pitchFamily="18" charset="0"/>
              </a:rPr>
              <a:t>. »</a:t>
            </a:r>
          </a:p>
        </p:txBody>
      </p:sp>
      <p:sp>
        <p:nvSpPr>
          <p:cNvPr id="5" name="Titre 5"/>
          <p:cNvSpPr>
            <a:spLocks noGrp="1"/>
          </p:cNvSpPr>
          <p:nvPr>
            <p:ph type="title"/>
          </p:nvPr>
        </p:nvSpPr>
        <p:spPr>
          <a:xfrm>
            <a:off x="838202" y="468750"/>
            <a:ext cx="10515600" cy="759617"/>
          </a:xfrm>
          <a:noFill/>
        </p:spPr>
        <p:txBody>
          <a:bodyPr>
            <a:normAutofit/>
          </a:bodyPr>
          <a:lstStyle/>
          <a:p>
            <a:r>
              <a:rPr lang="fr-FR" b="1" dirty="0">
                <a:solidFill>
                  <a:schemeClr val="tx2"/>
                </a:solidFill>
                <a:effectLst>
                  <a:outerShdw blurRad="38100" dist="38100" dir="2700000" algn="tl">
                    <a:srgbClr val="000000">
                      <a:alpha val="43137"/>
                    </a:srgbClr>
                  </a:outerShdw>
                </a:effectLst>
                <a:latin typeface="Garamond" panose="02020404030301010803" pitchFamily="18" charset="0"/>
              </a:rPr>
              <a:t>QU’EST CE QU’UN SIG? DÉFINITION</a:t>
            </a:r>
          </a:p>
        </p:txBody>
      </p:sp>
      <p:pic>
        <p:nvPicPr>
          <p:cNvPr id="6" name="Picture 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7388" y="4275137"/>
            <a:ext cx="8001000" cy="2582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Connecteur droit avec flèche 6"/>
          <p:cNvCxnSpPr/>
          <p:nvPr/>
        </p:nvCxnSpPr>
        <p:spPr>
          <a:xfrm flipV="1">
            <a:off x="8544272" y="5517232"/>
            <a:ext cx="1440000" cy="2"/>
          </a:xfrm>
          <a:prstGeom prst="straightConnector1">
            <a:avLst/>
          </a:prstGeom>
          <a:ln w="6350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8" name="Groupe 7"/>
          <p:cNvGrpSpPr>
            <a:grpSpLocks noChangeAspect="1"/>
          </p:cNvGrpSpPr>
          <p:nvPr/>
        </p:nvGrpSpPr>
        <p:grpSpPr>
          <a:xfrm>
            <a:off x="9843533" y="5084227"/>
            <a:ext cx="1217902" cy="1217903"/>
            <a:chOff x="4079776" y="2600908"/>
            <a:chExt cx="3067050" cy="3067050"/>
          </a:xfrm>
        </p:grpSpPr>
        <p:pic>
          <p:nvPicPr>
            <p:cNvPr id="9" name="Picture 4" descr="https://image.flaticon.com/icons/png/512/33/33356.png"/>
            <p:cNvPicPr>
              <a:picLocks noChangeAspect="1" noChangeArrowheads="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79776" y="2600908"/>
              <a:ext cx="3067050" cy="30670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4170719" y="4329099"/>
              <a:ext cx="1656000" cy="1044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2"/>
                </a:solidFill>
                <a:latin typeface="Garamond" panose="02020404030301010803" pitchFamily="18" charset="0"/>
              </a:endParaRPr>
            </a:p>
          </p:txBody>
        </p:sp>
        <p:pic>
          <p:nvPicPr>
            <p:cNvPr id="11" name="Picture 14" descr="http://le-lutin-savant.com/g-europe-geographie.img/Europe%20g%C3%A9ographie%20carte%20de%20l'%20Europe,%20avec%20les%20pays%20d'%20Europe-Union-Europ%C3%A9enne.jpg"/>
            <p:cNvPicPr>
              <a:picLocks noChangeAspect="1" noChangeArrowheads="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a:stretch/>
          </p:blipFill>
          <p:spPr bwMode="auto">
            <a:xfrm>
              <a:off x="4214168" y="4329099"/>
              <a:ext cx="1660023" cy="1044001"/>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Rectangle 11"/>
          <p:cNvSpPr/>
          <p:nvPr/>
        </p:nvSpPr>
        <p:spPr>
          <a:xfrm rot="5400000">
            <a:off x="8655597" y="4076070"/>
            <a:ext cx="6096000" cy="369332"/>
          </a:xfrm>
          <a:prstGeom prst="rect">
            <a:avLst/>
          </a:prstGeom>
        </p:spPr>
        <p:txBody>
          <a:bodyPr>
            <a:spAutoFit/>
          </a:bodyPr>
          <a:lstStyle/>
          <a:p>
            <a:r>
              <a:rPr lang="fr-FR" dirty="0" smtClean="0">
                <a:solidFill>
                  <a:schemeClr val="bg1"/>
                </a:solidFill>
              </a:rPr>
              <a:t>L’arrivée des systèmes d’information Géographiques</a:t>
            </a:r>
            <a:endParaRPr lang="fr-FR" dirty="0">
              <a:solidFill>
                <a:schemeClr val="bg1"/>
              </a:solidFill>
            </a:endParaRPr>
          </a:p>
        </p:txBody>
      </p:sp>
    </p:spTree>
    <p:extLst>
      <p:ext uri="{BB962C8B-B14F-4D97-AF65-F5344CB8AC3E}">
        <p14:creationId xmlns:p14="http://schemas.microsoft.com/office/powerpoint/2010/main" val="3839334392"/>
      </p:ext>
    </p:extLst>
  </p:cSld>
  <p:clrMapOvr>
    <a:masterClrMapping/>
  </p:clrMapOvr>
  <p:transition spd="med">
    <p:pull/>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RESENTER" val="AAEAAAD/////AQAAAAAAAAAMAgAAAElpVm90ZUIsIFZlcnNpb249NS41LjAuMCwgQ3VsdHVyZT1uZXV0cmFsLCBQdWJsaWNLZXlUb2tlbj0xYjdmZjQwZGE5MDBkZTI5BQEAAAAgaVNlbnNlLmlWb3RlLmlWb3RlQi5jbHNQcmVzZW50ZXIEAAAABENPREUETkFNRQhQQVNTV09SRAhFTUFJTF9JRAEBAQECAAAABgMAAAADUDAxBgQAAAANQW3DqWxpZSBNT0xMRQYFAAAACHBhc3N3b3JkBgYAAAATcHJlc2VudGVyQGl2b3RlLmNvbQs="/>
</p:tagLst>
</file>

<file path=ppt/theme/theme1.xml><?xml version="1.0" encoding="utf-8"?>
<a:theme xmlns:a="http://schemas.openxmlformats.org/drawingml/2006/main" name="ThemeEGI-16-9">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EGI-16-9" id="{3F670149-D8B8-40A6-9B67-F5A0B10FC486}" vid="{B87E422E-7D03-48B6-8D2E-95EC0AA6893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ThemeEGI-16-9</Template>
  <TotalTime>5672</TotalTime>
  <Words>4914</Words>
  <Application>Microsoft Office PowerPoint</Application>
  <PresentationFormat>Grand écran</PresentationFormat>
  <Paragraphs>398</Paragraphs>
  <Slides>26</Slides>
  <Notes>21</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26</vt:i4>
      </vt:variant>
    </vt:vector>
  </HeadingPairs>
  <TitlesOfParts>
    <vt:vector size="32" baseType="lpstr">
      <vt:lpstr>Arial</vt:lpstr>
      <vt:lpstr>Calibri</vt:lpstr>
      <vt:lpstr>Calibri Light</vt:lpstr>
      <vt:lpstr>Garamond</vt:lpstr>
      <vt:lpstr>Wingdings</vt:lpstr>
      <vt:lpstr>ThemeEGI-16-9</vt:lpstr>
      <vt:lpstr>Présentation PowerPoint</vt:lpstr>
      <vt:lpstr>Présentation PowerPoint</vt:lpstr>
      <vt:lpstr>Présentation PowerPoint</vt:lpstr>
      <vt:lpstr>Présentation PowerPoint</vt:lpstr>
      <vt:lpstr>HISTORIQUE ET TRADITION</vt:lpstr>
      <vt:lpstr>LES DÉFIS DE LA GÉOGRAPHIE MILITAIRE</vt:lpstr>
      <vt:lpstr>Présentation PowerPoint</vt:lpstr>
      <vt:lpstr>LES SIG : HISTORIQUE</vt:lpstr>
      <vt:lpstr>QU’EST CE QU’UN SIG? DÉFINITION</vt:lpstr>
      <vt:lpstr>LE SIG : UNE RÉPONSE AUX BESOINS</vt:lpstr>
      <vt:lpstr>LES PRINCIPALES FONCTIONNALITÉS D'UN SIG</vt:lpstr>
      <vt:lpstr>PRINCIPAUX COMPOSANTS D’UN SIG</vt:lpstr>
      <vt:lpstr>LES DONNÉES : L’INFORMATION GÉOGRAPHIQUE</vt:lpstr>
      <vt:lpstr>Présentation PowerPoint</vt:lpstr>
      <vt:lpstr>Un soutien géographique Interarmées en adéquation avec les ambitions des Armées</vt:lpstr>
      <vt:lpstr>UN SOUTIEN EN ADÉQUATION AVEC LES ZONES D’INTÉRÊT FRANÇAISES</vt:lpstr>
      <vt:lpstr>MISSIONS DE l’EGI</vt:lpstr>
      <vt:lpstr>Présentation PowerPoint</vt:lpstr>
      <vt:lpstr>LES SYSTÈMES D'INFORMATION GÉOGRAPHIQUES</vt:lpstr>
      <vt:lpstr>Présentation PowerPoint</vt:lpstr>
      <vt:lpstr>Présentation PowerPoint</vt:lpstr>
      <vt:lpstr>Présentation PowerPoint</vt:lpstr>
      <vt:lpstr>Présentation PowerPoint</vt:lpstr>
      <vt:lpstr>Présentation PowerPoint</vt:lpstr>
      <vt:lpstr>PROCESSUS DE CRÉATION</vt:lpstr>
      <vt:lpstr>EXEMPLE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Frédéric</dc:creator>
  <cp:lastModifiedBy>MOLLE Amelie ASC NIV 1 OT</cp:lastModifiedBy>
  <cp:revision>217</cp:revision>
  <dcterms:created xsi:type="dcterms:W3CDTF">2019-11-05T19:17:33Z</dcterms:created>
  <dcterms:modified xsi:type="dcterms:W3CDTF">2022-12-16T09:45:14Z</dcterms:modified>
</cp:coreProperties>
</file>